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1pPr>
    <a:lvl2pPr marL="0" marR="0" indent="45720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2pPr>
    <a:lvl3pPr marL="0" marR="0" indent="91440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3pPr>
    <a:lvl4pPr marL="0" marR="0" indent="137160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4pPr>
    <a:lvl5pPr marL="0" marR="0" indent="182880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5pPr>
    <a:lvl6pPr marL="0" marR="0" indent="228600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6pPr>
    <a:lvl7pPr marL="0" marR="0" indent="274320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7pPr>
    <a:lvl8pPr marL="0" marR="0" indent="320040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8pPr>
    <a:lvl9pPr marL="0" marR="0" indent="365760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rgbClr val="03A8D6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50800" cap="flat">
              <a:solidFill>
                <a:srgbClr val="0BA8D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rgbClr val="03A8D6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8ABA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008AB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ADEFF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AEAEB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90196"/>
              <a:satOff val="16169"/>
              <a:lumOff val="-19584"/>
            </a:schemeClr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12616"/>
              <a:satOff val="21048"/>
              <a:lumOff val="-2941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D238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F7EA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A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19922"/>
              <a:satOff val="-56679"/>
              <a:lumOff val="-26479"/>
            </a:schemeClr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AEBEB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28106"/>
              <a:satOff val="-38633"/>
              <a:lumOff val="-1788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/>
      <a:tcStyle>
        <a:tcBdr/>
        <a:fill>
          <a:solidFill>
            <a:srgbClr val="BBBBB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8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0" name="Shape 17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917700"/>
            <a:ext cx="21945600" cy="706628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36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127375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z="22000" spc="-220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bg>
      <p:bgPr>
        <a:solidFill>
          <a:srgbClr val="FFC6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4000" spc="-140">
                <a:solidFill>
                  <a:srgbClr val="FFFFFF"/>
                </a:solidFill>
              </a:defRPr>
            </a:lvl1pPr>
          </a:lstStyle>
          <a:p>
            <a:r>
              <a:t>Agenda Title</a:t>
            </a:r>
          </a:p>
        </p:txBody>
      </p:sp>
      <p:sp>
        <p:nvSpPr>
          <p:cNvPr id="111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594100"/>
            <a:ext cx="21945600" cy="890270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1pPr>
            <a:lvl2pPr marL="0" indent="4572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2pPr>
            <a:lvl3pPr marL="0" indent="9144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3pPr>
            <a:lvl4pPr marL="0" indent="13716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4pPr>
            <a:lvl5pPr marL="0" indent="18288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763675"/>
            <a:ext cx="21945600" cy="419288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bg>
      <p:bgPr>
        <a:solidFill>
          <a:srgbClr val="FFC6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2334623"/>
            <a:ext cx="21945600" cy="7612249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8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9779000"/>
            <a:ext cx="21945599" cy="6299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sz="3200" b="0" cap="all" spc="-32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771900" y="4464048"/>
            <a:ext cx="16840200" cy="4883152"/>
          </a:xfrm>
          <a:prstGeom prst="rect">
            <a:avLst/>
          </a:prstGeom>
        </p:spPr>
        <p:txBody>
          <a:bodyPr anchor="ctr"/>
          <a:lstStyle>
            <a:lvl1pPr marL="431800" indent="-431800" defTabSz="825500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431800" indent="25400" defTabSz="825500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431800" indent="482600" defTabSz="825500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431800" indent="939800" defTabSz="825500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431800" indent="1397000" defTabSz="825500"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4203700" y="9372600"/>
            <a:ext cx="16840200" cy="680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sz="3200" b="0" cap="all" spc="-32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A person’s lower body with blue trousers and green shoes on a yellow and pink floor"/>
          <p:cNvSpPr>
            <a:spLocks noGrp="1"/>
          </p:cNvSpPr>
          <p:nvPr>
            <p:ph type="pic" sz="half" idx="21"/>
          </p:nvPr>
        </p:nvSpPr>
        <p:spPr>
          <a:xfrm>
            <a:off x="635000" y="6832600"/>
            <a:ext cx="12877800" cy="858992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Two adults wearing outfits with bold, solid colours — green, blue, pink and yellow"/>
          <p:cNvSpPr>
            <a:spLocks noGrp="1"/>
          </p:cNvSpPr>
          <p:nvPr>
            <p:ph type="pic" sz="half" idx="22"/>
          </p:nvPr>
        </p:nvSpPr>
        <p:spPr>
          <a:xfrm>
            <a:off x="88900" y="-177800"/>
            <a:ext cx="14008100" cy="815765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Person blowing pink bubblegum against a solid pink and blue background"/>
          <p:cNvSpPr>
            <a:spLocks noGrp="1"/>
          </p:cNvSpPr>
          <p:nvPr>
            <p:ph type="pic" idx="23"/>
          </p:nvPr>
        </p:nvSpPr>
        <p:spPr>
          <a:xfrm>
            <a:off x="12814300" y="-355600"/>
            <a:ext cx="1203395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A person’s lower body with blue trousers and green shoes on a yellow and pink floor"/>
          <p:cNvSpPr>
            <a:spLocks noGrp="1"/>
          </p:cNvSpPr>
          <p:nvPr>
            <p:ph type="pic" idx="21"/>
          </p:nvPr>
        </p:nvSpPr>
        <p:spPr>
          <a:xfrm>
            <a:off x="635000" y="-1181110"/>
            <a:ext cx="23114000" cy="1541782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adults wearing outfits with bold, solid colours — green, blue, pink and yellow"/>
          <p:cNvSpPr>
            <a:spLocks noGrp="1"/>
          </p:cNvSpPr>
          <p:nvPr>
            <p:ph type="pic" idx="21"/>
          </p:nvPr>
        </p:nvSpPr>
        <p:spPr>
          <a:xfrm>
            <a:off x="-38100" y="-267934"/>
            <a:ext cx="24472902" cy="142518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124200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z="22000" spc="-220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1917700"/>
            <a:ext cx="21945600" cy="711200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36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9100800" y="8229600"/>
            <a:ext cx="4584700" cy="31237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r>
              <a:t>Caption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3" name="A person’s lower body with blue trousers and green shoes on a yellow and pink floor"/>
          <p:cNvSpPr>
            <a:spLocks noGrp="1"/>
          </p:cNvSpPr>
          <p:nvPr>
            <p:ph type="pic" idx="21"/>
          </p:nvPr>
        </p:nvSpPr>
        <p:spPr>
          <a:xfrm>
            <a:off x="528828" y="0"/>
            <a:ext cx="17992344" cy="12001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35000" y="7937906"/>
            <a:ext cx="17780000" cy="5651592"/>
          </a:xfrm>
          <a:prstGeom prst="rect">
            <a:avLst/>
          </a:prstGeom>
        </p:spPr>
        <p:txBody>
          <a:bodyPr anchor="b"/>
          <a:lstStyle>
            <a:lvl1pPr algn="ctr" defTabSz="584200">
              <a:defRPr sz="22000" spc="-220">
                <a:solidFill>
                  <a:srgbClr val="FFD74C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35" name="Line"/>
          <p:cNvSpPr/>
          <p:nvPr/>
        </p:nvSpPr>
        <p:spPr>
          <a:xfrm>
            <a:off x="19169012" y="11874500"/>
            <a:ext cx="1549401" cy="0"/>
          </a:xfrm>
          <a:prstGeom prst="ellipse">
            <a:avLst/>
          </a:prstGeom>
          <a:ln w="254000">
            <a:solidFill>
              <a:srgbClr val="FFD74C"/>
            </a:solidFill>
            <a:miter lim="400000"/>
          </a:ln>
        </p:spPr>
        <p:txBody>
          <a:bodyPr lIns="0" tIns="0" rIns="0" bIns="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sz="30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728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2439639"/>
            <a:ext cx="8356600" cy="3068291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2" name="Rectangle"/>
          <p:cNvSpPr/>
          <p:nvPr/>
        </p:nvSpPr>
        <p:spPr>
          <a:xfrm>
            <a:off x="15714693" y="-1"/>
            <a:ext cx="8694707" cy="13716001"/>
          </a:xfrm>
          <a:prstGeom prst="rect">
            <a:avLst/>
          </a:prstGeom>
          <a:solidFill>
            <a:srgbClr val="FF0300">
              <a:alpha val="29682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sz="30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63" name="Partial view of a building exterior painted yellow with blue window shutters and a curtained doorway"/>
          <p:cNvSpPr>
            <a:spLocks noGrp="1"/>
          </p:cNvSpPr>
          <p:nvPr>
            <p:ph type="pic" idx="21"/>
          </p:nvPr>
        </p:nvSpPr>
        <p:spPr>
          <a:xfrm>
            <a:off x="11709400" y="523096"/>
            <a:ext cx="19693467" cy="13106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1574800"/>
            <a:ext cx="8356600" cy="77012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3600" b="0" cap="all">
                <a:solidFill>
                  <a:srgbClr val="00C7FC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2439639"/>
            <a:ext cx="8356600" cy="3068291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4" name="Rectangle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sz="30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75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574800"/>
            <a:ext cx="8356600" cy="77012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3600" b="0" cap="all">
                <a:solidFill>
                  <a:srgbClr val="00C7FC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2439639"/>
            <a:ext cx="8356600" cy="3068291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5" name="Rectangle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sz="30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86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574800"/>
            <a:ext cx="8356600" cy="77012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3600" b="0" cap="all">
                <a:solidFill>
                  <a:srgbClr val="00C7FC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4048125"/>
            <a:ext cx="21945600" cy="5930900"/>
          </a:xfrm>
          <a:prstGeom prst="rect">
            <a:avLst/>
          </a:prstGeom>
        </p:spPr>
        <p:txBody>
          <a:bodyPr anchor="ctr"/>
          <a:lstStyle>
            <a:lvl1pPr defTabSz="584200">
              <a:defRPr sz="14000" spc="0">
                <a:solidFill>
                  <a:srgbClr val="FFFFFF"/>
                </a:solidFill>
              </a:defRPr>
            </a:lvl1pPr>
          </a:lstStyle>
          <a:p>
            <a:r>
              <a:t>Section Title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5500">
              <a:lnSpc>
                <a:spcPts val="2600"/>
              </a:lnSpc>
              <a:spcBef>
                <a:spcPts val="0"/>
              </a:spcBef>
              <a:defRPr sz="1800" b="0">
                <a:solidFill>
                  <a:srgbClr val="000000"/>
                </a:solidFill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all" spc="-116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1pPr>
      <a:lvl2pPr marL="0" marR="0" indent="457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all" spc="-116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2pPr>
      <a:lvl3pPr marL="0" marR="0" indent="914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all" spc="-116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3pPr>
      <a:lvl4pPr marL="0" marR="0" indent="1371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all" spc="-116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4pPr>
      <a:lvl5pPr marL="0" marR="0" indent="18288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all" spc="-116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5pPr>
      <a:lvl6pPr marL="0" marR="0" indent="22860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all" spc="-116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6pPr>
      <a:lvl7pPr marL="0" marR="0" indent="2743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all" spc="-116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7pPr>
      <a:lvl8pPr marL="0" marR="0" indent="3200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all" spc="-116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8pPr>
      <a:lvl9pPr marL="0" marR="0" indent="3657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all" spc="-116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9pPr>
    </p:titleStyle>
    <p:bodyStyle>
      <a:lvl1pPr marL="685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1371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2057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2743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34290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4114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4800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5486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6172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1pPr>
      <a:lvl2pPr marL="0" marR="0" indent="457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2pPr>
      <a:lvl3pPr marL="0" marR="0" indent="914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3pPr>
      <a:lvl4pPr marL="0" marR="0" indent="1371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4pPr>
      <a:lvl5pPr marL="0" marR="0" indent="18288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5pPr>
      <a:lvl6pPr marL="0" marR="0" indent="22860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6pPr>
      <a:lvl7pPr marL="0" marR="0" indent="2743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7pPr>
      <a:lvl8pPr marL="0" marR="0" indent="3200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8pPr>
      <a:lvl9pPr marL="0" marR="0" indent="3657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ACE - WOMEN SAFETY APP"/>
          <p:cNvSpPr txBox="1">
            <a:spLocks noGrp="1"/>
          </p:cNvSpPr>
          <p:nvPr>
            <p:ph type="ctrTitle"/>
          </p:nvPr>
        </p:nvSpPr>
        <p:spPr>
          <a:xfrm>
            <a:off x="781878" y="3464093"/>
            <a:ext cx="25417671" cy="552450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sz="24500" dirty="0">
                <a:latin typeface="Bahnschrift Condensed" panose="020B0502040204020203" pitchFamily="34" charset="0"/>
              </a:rPr>
              <a:t>ACE - WOMEN SAFETY APP</a:t>
            </a:r>
          </a:p>
        </p:txBody>
      </p:sp>
      <p:sp>
        <p:nvSpPr>
          <p:cNvPr id="173" name="ARKA SAHA, ESHITHA VIMALAN, YASH JAIN, LAKSHAY BALANI"/>
          <p:cNvSpPr txBox="1">
            <a:spLocks noGrp="1"/>
          </p:cNvSpPr>
          <p:nvPr>
            <p:ph type="body" idx="21"/>
          </p:nvPr>
        </p:nvSpPr>
        <p:spPr>
          <a:xfrm>
            <a:off x="801757" y="1917700"/>
            <a:ext cx="14880878" cy="7066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>
            <a:lvl1pPr defTabSz="767715">
              <a:defRPr sz="3906"/>
            </a:lvl1pPr>
          </a:lstStyle>
          <a:p>
            <a:r>
              <a:rPr dirty="0"/>
              <a:t>ARKA SAHA, ESHITHA VIMALAN, YASH JAIN, LAKSHAY BALANI</a:t>
            </a:r>
          </a:p>
        </p:txBody>
      </p:sp>
      <p:sp>
        <p:nvSpPr>
          <p:cNvPr id="174" name="YOUR SAFETY, OUR RESPONSIBILITY"/>
          <p:cNvSpPr txBox="1">
            <a:spLocks noGrp="1"/>
          </p:cNvSpPr>
          <p:nvPr>
            <p:ph type="subTitle" sz="quarter" idx="1"/>
          </p:nvPr>
        </p:nvSpPr>
        <p:spPr>
          <a:xfrm>
            <a:off x="801757" y="9309306"/>
            <a:ext cx="11650490" cy="1038106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 algn="ctr">
              <a:defRPr>
                <a:solidFill>
                  <a:schemeClr val="accent5">
                    <a:hueOff val="-482677"/>
                    <a:lumOff val="-10796"/>
                  </a:schemeClr>
                </a:solidFill>
              </a:defRPr>
            </a:lvl1pPr>
          </a:lstStyle>
          <a:p>
            <a:r>
              <a:rPr dirty="0"/>
              <a:t>YOUR SAFETY, OUR RESPONSIBILITY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We provide realistic pre-recorded conversations…"/>
          <p:cNvSpPr txBox="1">
            <a:spLocks noGrp="1"/>
          </p:cNvSpPr>
          <p:nvPr>
            <p:ph type="body" sz="quarter" idx="1"/>
          </p:nvPr>
        </p:nvSpPr>
        <p:spPr>
          <a:xfrm>
            <a:off x="1219200" y="6464300"/>
            <a:ext cx="8356600" cy="61849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dirty="0"/>
              <a:t>We provide realistic pre-recorded conversations</a:t>
            </a:r>
          </a:p>
          <a:p>
            <a:pPr>
              <a:lnSpc>
                <a:spcPct val="100000"/>
              </a:lnSpc>
            </a:pPr>
            <a:r>
              <a:rPr dirty="0"/>
              <a:t>It provides a sense of having company while travelling alone through any means of transport</a:t>
            </a:r>
          </a:p>
        </p:txBody>
      </p:sp>
      <p:sp>
        <p:nvSpPr>
          <p:cNvPr id="215" name="PRE-RECORDED CONVERSATIONS"/>
          <p:cNvSpPr txBox="1">
            <a:spLocks noGrp="1"/>
          </p:cNvSpPr>
          <p:nvPr>
            <p:ph type="title"/>
          </p:nvPr>
        </p:nvSpPr>
        <p:spPr>
          <a:xfrm>
            <a:off x="1219200" y="2439639"/>
            <a:ext cx="12195756" cy="5989474"/>
          </a:xfrm>
          <a:prstGeom prst="rect">
            <a:avLst/>
          </a:prstGeom>
        </p:spPr>
        <p:txBody>
          <a:bodyPr/>
          <a:lstStyle>
            <a:lvl1pPr>
              <a:defRPr sz="12000" b="1" spc="-119">
                <a:solidFill>
                  <a:schemeClr val="accent5">
                    <a:satOff val="-1391"/>
                    <a:lumOff val="-4973"/>
                  </a:schemeClr>
                </a:solidFill>
                <a:latin typeface="Avenir Next Condensed Regular"/>
                <a:ea typeface="Avenir Next Condensed Regular"/>
                <a:cs typeface="Avenir Next Condensed Regular"/>
                <a:sym typeface="Avenir Next Condensed Regular"/>
              </a:defRPr>
            </a:lvl1pPr>
          </a:lstStyle>
          <a:p>
            <a:r>
              <a:rPr dirty="0"/>
              <a:t>PRE-RECORDED CONVERSATIONS</a:t>
            </a:r>
          </a:p>
        </p:txBody>
      </p:sp>
      <p:sp>
        <p:nvSpPr>
          <p:cNvPr id="216" name="FEATURE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FEATURES</a:t>
            </a:r>
          </a:p>
        </p:txBody>
      </p:sp>
      <p:pic>
        <p:nvPicPr>
          <p:cNvPr id="217" name="voice-message-sign-audio-chat-element-with-play-icon-sound-wave_254622-603.jpg.avif" descr="voice-message-sign-audio-chat-element-with-play-icon-sound-wave_254622-603.jpg.avif"/>
          <p:cNvPicPr>
            <a:picLocks noChangeAspect="1"/>
          </p:cNvPicPr>
          <p:nvPr/>
        </p:nvPicPr>
        <p:blipFill>
          <a:blip r:embed="rId2"/>
          <a:srcRect l="22541" t="34093" r="7571" b="34124"/>
          <a:stretch>
            <a:fillRect/>
          </a:stretch>
        </p:blipFill>
        <p:spPr>
          <a:xfrm>
            <a:off x="16996118" y="6260983"/>
            <a:ext cx="6994098" cy="11940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7" h="20897" extrusionOk="0">
                <a:moveTo>
                  <a:pt x="17563" y="13"/>
                </a:moveTo>
                <a:cubicBezTo>
                  <a:pt x="17523" y="-17"/>
                  <a:pt x="17487" y="6"/>
                  <a:pt x="17463" y="89"/>
                </a:cubicBezTo>
                <a:cubicBezTo>
                  <a:pt x="17415" y="256"/>
                  <a:pt x="17376" y="4818"/>
                  <a:pt x="17376" y="10230"/>
                </a:cubicBezTo>
                <a:cubicBezTo>
                  <a:pt x="17376" y="19271"/>
                  <a:pt x="17391" y="20060"/>
                  <a:pt x="17566" y="19870"/>
                </a:cubicBezTo>
                <a:cubicBezTo>
                  <a:pt x="17735" y="19686"/>
                  <a:pt x="17759" y="18640"/>
                  <a:pt x="17786" y="10188"/>
                </a:cubicBezTo>
                <a:cubicBezTo>
                  <a:pt x="17808" y="3205"/>
                  <a:pt x="17782" y="600"/>
                  <a:pt x="17683" y="256"/>
                </a:cubicBezTo>
                <a:cubicBezTo>
                  <a:pt x="17646" y="127"/>
                  <a:pt x="17603" y="42"/>
                  <a:pt x="17563" y="13"/>
                </a:cubicBezTo>
                <a:close/>
                <a:moveTo>
                  <a:pt x="12361" y="416"/>
                </a:moveTo>
                <a:cubicBezTo>
                  <a:pt x="12343" y="397"/>
                  <a:pt x="12323" y="412"/>
                  <a:pt x="12301" y="436"/>
                </a:cubicBezTo>
                <a:cubicBezTo>
                  <a:pt x="12128" y="624"/>
                  <a:pt x="12105" y="1599"/>
                  <a:pt x="12078" y="9827"/>
                </a:cubicBezTo>
                <a:cubicBezTo>
                  <a:pt x="12062" y="14877"/>
                  <a:pt x="12074" y="19391"/>
                  <a:pt x="12105" y="19857"/>
                </a:cubicBezTo>
                <a:cubicBezTo>
                  <a:pt x="12137" y="20322"/>
                  <a:pt x="12224" y="20587"/>
                  <a:pt x="12298" y="20447"/>
                </a:cubicBezTo>
                <a:cubicBezTo>
                  <a:pt x="12398" y="20260"/>
                  <a:pt x="12442" y="17523"/>
                  <a:pt x="12464" y="10209"/>
                </a:cubicBezTo>
                <a:cubicBezTo>
                  <a:pt x="12488" y="2088"/>
                  <a:pt x="12483" y="544"/>
                  <a:pt x="12361" y="416"/>
                </a:cubicBezTo>
                <a:close/>
                <a:moveTo>
                  <a:pt x="15227" y="422"/>
                </a:moveTo>
                <a:cubicBezTo>
                  <a:pt x="15107" y="567"/>
                  <a:pt x="15095" y="2152"/>
                  <a:pt x="15095" y="10008"/>
                </a:cubicBezTo>
                <a:cubicBezTo>
                  <a:pt x="15095" y="15383"/>
                  <a:pt x="15128" y="19971"/>
                  <a:pt x="15169" y="20204"/>
                </a:cubicBezTo>
                <a:cubicBezTo>
                  <a:pt x="15413" y="21583"/>
                  <a:pt x="15475" y="19605"/>
                  <a:pt x="15475" y="10417"/>
                </a:cubicBezTo>
                <a:cubicBezTo>
                  <a:pt x="15475" y="1599"/>
                  <a:pt x="15457" y="623"/>
                  <a:pt x="15286" y="436"/>
                </a:cubicBezTo>
                <a:cubicBezTo>
                  <a:pt x="15264" y="413"/>
                  <a:pt x="15244" y="402"/>
                  <a:pt x="15227" y="422"/>
                </a:cubicBezTo>
                <a:close/>
                <a:moveTo>
                  <a:pt x="20696" y="610"/>
                </a:moveTo>
                <a:cubicBezTo>
                  <a:pt x="20656" y="603"/>
                  <a:pt x="20612" y="644"/>
                  <a:pt x="20570" y="735"/>
                </a:cubicBezTo>
                <a:cubicBezTo>
                  <a:pt x="20448" y="999"/>
                  <a:pt x="20417" y="2964"/>
                  <a:pt x="20417" y="10424"/>
                </a:cubicBezTo>
                <a:cubicBezTo>
                  <a:pt x="20417" y="15570"/>
                  <a:pt x="20449" y="19965"/>
                  <a:pt x="20489" y="20190"/>
                </a:cubicBezTo>
                <a:cubicBezTo>
                  <a:pt x="20529" y="20415"/>
                  <a:pt x="20627" y="20600"/>
                  <a:pt x="20707" y="20600"/>
                </a:cubicBezTo>
                <a:cubicBezTo>
                  <a:pt x="20821" y="20600"/>
                  <a:pt x="20851" y="18567"/>
                  <a:pt x="20851" y="10869"/>
                </a:cubicBezTo>
                <a:cubicBezTo>
                  <a:pt x="20851" y="5518"/>
                  <a:pt x="20822" y="972"/>
                  <a:pt x="20786" y="770"/>
                </a:cubicBezTo>
                <a:cubicBezTo>
                  <a:pt x="20769" y="669"/>
                  <a:pt x="20735" y="617"/>
                  <a:pt x="20696" y="610"/>
                </a:cubicBezTo>
                <a:close/>
                <a:moveTo>
                  <a:pt x="7058" y="624"/>
                </a:moveTo>
                <a:cubicBezTo>
                  <a:pt x="6921" y="624"/>
                  <a:pt x="6890" y="2227"/>
                  <a:pt x="6865" y="10660"/>
                </a:cubicBezTo>
                <a:cubicBezTo>
                  <a:pt x="6837" y="19990"/>
                  <a:pt x="6848" y="20677"/>
                  <a:pt x="7028" y="20482"/>
                </a:cubicBezTo>
                <a:cubicBezTo>
                  <a:pt x="7203" y="20291"/>
                  <a:pt x="7221" y="19372"/>
                  <a:pt x="7221" y="10452"/>
                </a:cubicBezTo>
                <a:cubicBezTo>
                  <a:pt x="7221" y="2130"/>
                  <a:pt x="7196" y="624"/>
                  <a:pt x="7058" y="624"/>
                </a:cubicBezTo>
                <a:close/>
                <a:moveTo>
                  <a:pt x="4777" y="936"/>
                </a:moveTo>
                <a:cubicBezTo>
                  <a:pt x="4569" y="936"/>
                  <a:pt x="4560" y="1345"/>
                  <a:pt x="4560" y="10716"/>
                </a:cubicBezTo>
                <a:cubicBezTo>
                  <a:pt x="4560" y="17984"/>
                  <a:pt x="4595" y="20569"/>
                  <a:pt x="4696" y="20773"/>
                </a:cubicBezTo>
                <a:cubicBezTo>
                  <a:pt x="4771" y="20925"/>
                  <a:pt x="4868" y="20931"/>
                  <a:pt x="4913" y="20787"/>
                </a:cubicBezTo>
                <a:cubicBezTo>
                  <a:pt x="4957" y="20644"/>
                  <a:pt x="4995" y="16117"/>
                  <a:pt x="4995" y="10730"/>
                </a:cubicBezTo>
                <a:cubicBezTo>
                  <a:pt x="4995" y="1344"/>
                  <a:pt x="4985" y="936"/>
                  <a:pt x="4777" y="936"/>
                </a:cubicBezTo>
                <a:close/>
                <a:moveTo>
                  <a:pt x="1790" y="1242"/>
                </a:moveTo>
                <a:cubicBezTo>
                  <a:pt x="1584" y="1242"/>
                  <a:pt x="1571" y="1708"/>
                  <a:pt x="1543" y="10376"/>
                </a:cubicBezTo>
                <a:cubicBezTo>
                  <a:pt x="1522" y="16633"/>
                  <a:pt x="1553" y="19782"/>
                  <a:pt x="1639" y="20370"/>
                </a:cubicBezTo>
                <a:cubicBezTo>
                  <a:pt x="1736" y="21029"/>
                  <a:pt x="1800" y="21061"/>
                  <a:pt x="1916" y="20516"/>
                </a:cubicBezTo>
                <a:cubicBezTo>
                  <a:pt x="2035" y="19955"/>
                  <a:pt x="2062" y="17862"/>
                  <a:pt x="2038" y="10522"/>
                </a:cubicBezTo>
                <a:cubicBezTo>
                  <a:pt x="2010" y="1705"/>
                  <a:pt x="1996" y="1242"/>
                  <a:pt x="1790" y="1242"/>
                </a:cubicBezTo>
                <a:close/>
                <a:moveTo>
                  <a:pt x="10153" y="1242"/>
                </a:moveTo>
                <a:cubicBezTo>
                  <a:pt x="9947" y="1242"/>
                  <a:pt x="9934" y="1708"/>
                  <a:pt x="9906" y="10376"/>
                </a:cubicBezTo>
                <a:cubicBezTo>
                  <a:pt x="9885" y="16633"/>
                  <a:pt x="9916" y="19782"/>
                  <a:pt x="10002" y="20370"/>
                </a:cubicBezTo>
                <a:cubicBezTo>
                  <a:pt x="10099" y="21029"/>
                  <a:pt x="10163" y="21061"/>
                  <a:pt x="10279" y="20516"/>
                </a:cubicBezTo>
                <a:cubicBezTo>
                  <a:pt x="10399" y="19955"/>
                  <a:pt x="10424" y="17862"/>
                  <a:pt x="10400" y="10522"/>
                </a:cubicBezTo>
                <a:cubicBezTo>
                  <a:pt x="10372" y="1705"/>
                  <a:pt x="10359" y="1242"/>
                  <a:pt x="10153" y="1242"/>
                </a:cubicBezTo>
                <a:close/>
                <a:moveTo>
                  <a:pt x="16724" y="2166"/>
                </a:moveTo>
                <a:cubicBezTo>
                  <a:pt x="16519" y="2166"/>
                  <a:pt x="16508" y="2575"/>
                  <a:pt x="16508" y="9744"/>
                </a:cubicBezTo>
                <a:cubicBezTo>
                  <a:pt x="16508" y="13912"/>
                  <a:pt x="16540" y="17506"/>
                  <a:pt x="16580" y="17731"/>
                </a:cubicBezTo>
                <a:cubicBezTo>
                  <a:pt x="16620" y="17956"/>
                  <a:pt x="16717" y="18141"/>
                  <a:pt x="16796" y="18141"/>
                </a:cubicBezTo>
                <a:cubicBezTo>
                  <a:pt x="16909" y="18141"/>
                  <a:pt x="16942" y="16401"/>
                  <a:pt x="16942" y="10153"/>
                </a:cubicBezTo>
                <a:cubicBezTo>
                  <a:pt x="16942" y="2575"/>
                  <a:pt x="16930" y="2166"/>
                  <a:pt x="16724" y="2166"/>
                </a:cubicBezTo>
                <a:close/>
                <a:moveTo>
                  <a:pt x="19874" y="2166"/>
                </a:moveTo>
                <a:cubicBezTo>
                  <a:pt x="19668" y="2166"/>
                  <a:pt x="19657" y="2575"/>
                  <a:pt x="19657" y="10153"/>
                </a:cubicBezTo>
                <a:cubicBezTo>
                  <a:pt x="19657" y="17732"/>
                  <a:pt x="19668" y="18141"/>
                  <a:pt x="19874" y="18141"/>
                </a:cubicBezTo>
                <a:cubicBezTo>
                  <a:pt x="20080" y="18141"/>
                  <a:pt x="20092" y="17732"/>
                  <a:pt x="20092" y="10153"/>
                </a:cubicBezTo>
                <a:cubicBezTo>
                  <a:pt x="20092" y="2575"/>
                  <a:pt x="20080" y="2166"/>
                  <a:pt x="19874" y="2166"/>
                </a:cubicBezTo>
                <a:close/>
                <a:moveTo>
                  <a:pt x="14467" y="2263"/>
                </a:moveTo>
                <a:cubicBezTo>
                  <a:pt x="14348" y="2368"/>
                  <a:pt x="14335" y="3688"/>
                  <a:pt x="14335" y="10008"/>
                </a:cubicBezTo>
                <a:cubicBezTo>
                  <a:pt x="14335" y="14370"/>
                  <a:pt x="14369" y="18124"/>
                  <a:pt x="14410" y="18356"/>
                </a:cubicBezTo>
                <a:cubicBezTo>
                  <a:pt x="14644" y="19682"/>
                  <a:pt x="14716" y="17832"/>
                  <a:pt x="14716" y="10417"/>
                </a:cubicBezTo>
                <a:cubicBezTo>
                  <a:pt x="14716" y="3355"/>
                  <a:pt x="14694" y="2468"/>
                  <a:pt x="14525" y="2284"/>
                </a:cubicBezTo>
                <a:cubicBezTo>
                  <a:pt x="14503" y="2260"/>
                  <a:pt x="14484" y="2248"/>
                  <a:pt x="14467" y="2263"/>
                </a:cubicBezTo>
                <a:close/>
                <a:moveTo>
                  <a:pt x="6235" y="2444"/>
                </a:moveTo>
                <a:cubicBezTo>
                  <a:pt x="6203" y="2444"/>
                  <a:pt x="6167" y="2490"/>
                  <a:pt x="6127" y="2576"/>
                </a:cubicBezTo>
                <a:cubicBezTo>
                  <a:pt x="6005" y="2842"/>
                  <a:pt x="5972" y="4484"/>
                  <a:pt x="5972" y="10424"/>
                </a:cubicBezTo>
                <a:cubicBezTo>
                  <a:pt x="5972" y="14556"/>
                  <a:pt x="6006" y="18126"/>
                  <a:pt x="6048" y="18363"/>
                </a:cubicBezTo>
                <a:cubicBezTo>
                  <a:pt x="6090" y="18600"/>
                  <a:pt x="6200" y="18713"/>
                  <a:pt x="6292" y="18613"/>
                </a:cubicBezTo>
                <a:cubicBezTo>
                  <a:pt x="6431" y="18463"/>
                  <a:pt x="6467" y="17146"/>
                  <a:pt x="6492" y="11154"/>
                </a:cubicBezTo>
                <a:cubicBezTo>
                  <a:pt x="6519" y="4683"/>
                  <a:pt x="6462" y="2443"/>
                  <a:pt x="6235" y="2444"/>
                </a:cubicBezTo>
                <a:close/>
                <a:moveTo>
                  <a:pt x="9338" y="2471"/>
                </a:moveTo>
                <a:cubicBezTo>
                  <a:pt x="9204" y="2471"/>
                  <a:pt x="9170" y="3770"/>
                  <a:pt x="9145" y="9806"/>
                </a:cubicBezTo>
                <a:cubicBezTo>
                  <a:pt x="9128" y="13842"/>
                  <a:pt x="9138" y="17511"/>
                  <a:pt x="9168" y="17953"/>
                </a:cubicBezTo>
                <a:cubicBezTo>
                  <a:pt x="9198" y="18396"/>
                  <a:pt x="9300" y="18752"/>
                  <a:pt x="9393" y="18752"/>
                </a:cubicBezTo>
                <a:cubicBezTo>
                  <a:pt x="9540" y="18752"/>
                  <a:pt x="9558" y="17653"/>
                  <a:pt x="9532" y="10612"/>
                </a:cubicBezTo>
                <a:cubicBezTo>
                  <a:pt x="9506" y="3860"/>
                  <a:pt x="9473" y="2471"/>
                  <a:pt x="9338" y="2471"/>
                </a:cubicBezTo>
                <a:close/>
                <a:moveTo>
                  <a:pt x="11596" y="2874"/>
                </a:moveTo>
                <a:cubicBezTo>
                  <a:pt x="11579" y="2859"/>
                  <a:pt x="11559" y="2872"/>
                  <a:pt x="11538" y="2895"/>
                </a:cubicBezTo>
                <a:cubicBezTo>
                  <a:pt x="11372" y="3075"/>
                  <a:pt x="11344" y="4002"/>
                  <a:pt x="11317" y="10119"/>
                </a:cubicBezTo>
                <a:cubicBezTo>
                  <a:pt x="11300" y="13981"/>
                  <a:pt x="11311" y="17503"/>
                  <a:pt x="11341" y="17946"/>
                </a:cubicBezTo>
                <a:cubicBezTo>
                  <a:pt x="11371" y="18390"/>
                  <a:pt x="11471" y="18752"/>
                  <a:pt x="11562" y="18752"/>
                </a:cubicBezTo>
                <a:cubicBezTo>
                  <a:pt x="11703" y="18752"/>
                  <a:pt x="11728" y="17527"/>
                  <a:pt x="11728" y="10723"/>
                </a:cubicBezTo>
                <a:cubicBezTo>
                  <a:pt x="11728" y="4318"/>
                  <a:pt x="11716" y="2982"/>
                  <a:pt x="11596" y="2874"/>
                </a:cubicBezTo>
                <a:close/>
                <a:moveTo>
                  <a:pt x="18415" y="3069"/>
                </a:moveTo>
                <a:cubicBezTo>
                  <a:pt x="18375" y="3062"/>
                  <a:pt x="18330" y="3103"/>
                  <a:pt x="18289" y="3194"/>
                </a:cubicBezTo>
                <a:cubicBezTo>
                  <a:pt x="18171" y="3449"/>
                  <a:pt x="18136" y="5040"/>
                  <a:pt x="18136" y="10216"/>
                </a:cubicBezTo>
                <a:cubicBezTo>
                  <a:pt x="18136" y="16500"/>
                  <a:pt x="18149" y="16912"/>
                  <a:pt x="18353" y="16912"/>
                </a:cubicBezTo>
                <a:cubicBezTo>
                  <a:pt x="18557" y="16912"/>
                  <a:pt x="18571" y="16505"/>
                  <a:pt x="18571" y="10258"/>
                </a:cubicBezTo>
                <a:cubicBezTo>
                  <a:pt x="18571" y="6596"/>
                  <a:pt x="18542" y="3431"/>
                  <a:pt x="18506" y="3229"/>
                </a:cubicBezTo>
                <a:cubicBezTo>
                  <a:pt x="18488" y="3128"/>
                  <a:pt x="18454" y="3075"/>
                  <a:pt x="18415" y="3069"/>
                </a:cubicBezTo>
                <a:close/>
                <a:moveTo>
                  <a:pt x="1099" y="3083"/>
                </a:moveTo>
                <a:cubicBezTo>
                  <a:pt x="1047" y="2966"/>
                  <a:pt x="983" y="3097"/>
                  <a:pt x="907" y="3458"/>
                </a:cubicBezTo>
                <a:cubicBezTo>
                  <a:pt x="797" y="3975"/>
                  <a:pt x="759" y="6018"/>
                  <a:pt x="759" y="11355"/>
                </a:cubicBezTo>
                <a:cubicBezTo>
                  <a:pt x="759" y="15313"/>
                  <a:pt x="793" y="18744"/>
                  <a:pt x="834" y="18981"/>
                </a:cubicBezTo>
                <a:cubicBezTo>
                  <a:pt x="876" y="19218"/>
                  <a:pt x="987" y="19332"/>
                  <a:pt x="1079" y="19231"/>
                </a:cubicBezTo>
                <a:cubicBezTo>
                  <a:pt x="1218" y="19081"/>
                  <a:pt x="1253" y="17757"/>
                  <a:pt x="1278" y="11765"/>
                </a:cubicBezTo>
                <a:cubicBezTo>
                  <a:pt x="1303" y="6062"/>
                  <a:pt x="1254" y="3434"/>
                  <a:pt x="1099" y="3083"/>
                </a:cubicBezTo>
                <a:close/>
                <a:moveTo>
                  <a:pt x="4017" y="3083"/>
                </a:moveTo>
                <a:cubicBezTo>
                  <a:pt x="3883" y="3083"/>
                  <a:pt x="3848" y="4389"/>
                  <a:pt x="3823" y="10424"/>
                </a:cubicBezTo>
                <a:cubicBezTo>
                  <a:pt x="3806" y="14460"/>
                  <a:pt x="3817" y="18122"/>
                  <a:pt x="3847" y="18565"/>
                </a:cubicBezTo>
                <a:cubicBezTo>
                  <a:pt x="3877" y="19007"/>
                  <a:pt x="3978" y="19370"/>
                  <a:pt x="4071" y="19370"/>
                </a:cubicBezTo>
                <a:cubicBezTo>
                  <a:pt x="4218" y="19370"/>
                  <a:pt x="4237" y="18271"/>
                  <a:pt x="4211" y="11230"/>
                </a:cubicBezTo>
                <a:cubicBezTo>
                  <a:pt x="4185" y="4479"/>
                  <a:pt x="4152" y="3083"/>
                  <a:pt x="4017" y="3083"/>
                </a:cubicBezTo>
                <a:close/>
                <a:moveTo>
                  <a:pt x="16082" y="3090"/>
                </a:moveTo>
                <a:cubicBezTo>
                  <a:pt x="16031" y="2989"/>
                  <a:pt x="15968" y="3112"/>
                  <a:pt x="15895" y="3458"/>
                </a:cubicBezTo>
                <a:cubicBezTo>
                  <a:pt x="15788" y="3960"/>
                  <a:pt x="15747" y="5828"/>
                  <a:pt x="15747" y="10126"/>
                </a:cubicBezTo>
                <a:cubicBezTo>
                  <a:pt x="15747" y="13408"/>
                  <a:pt x="15781" y="16286"/>
                  <a:pt x="15823" y="16523"/>
                </a:cubicBezTo>
                <a:cubicBezTo>
                  <a:pt x="15864" y="16760"/>
                  <a:pt x="15975" y="16873"/>
                  <a:pt x="16067" y="16773"/>
                </a:cubicBezTo>
                <a:cubicBezTo>
                  <a:pt x="16203" y="16626"/>
                  <a:pt x="16241" y="15420"/>
                  <a:pt x="16267" y="10542"/>
                </a:cubicBezTo>
                <a:cubicBezTo>
                  <a:pt x="16291" y="5760"/>
                  <a:pt x="16236" y="3392"/>
                  <a:pt x="16082" y="3090"/>
                </a:cubicBezTo>
                <a:close/>
                <a:moveTo>
                  <a:pt x="7851" y="3687"/>
                </a:moveTo>
                <a:cubicBezTo>
                  <a:pt x="7820" y="3692"/>
                  <a:pt x="7787" y="3733"/>
                  <a:pt x="7751" y="3812"/>
                </a:cubicBezTo>
                <a:cubicBezTo>
                  <a:pt x="7637" y="4059"/>
                  <a:pt x="7601" y="5652"/>
                  <a:pt x="7601" y="10424"/>
                </a:cubicBezTo>
                <a:cubicBezTo>
                  <a:pt x="7601" y="13880"/>
                  <a:pt x="7634" y="16888"/>
                  <a:pt x="7673" y="17113"/>
                </a:cubicBezTo>
                <a:cubicBezTo>
                  <a:pt x="7802" y="17839"/>
                  <a:pt x="8011" y="17549"/>
                  <a:pt x="8078" y="16550"/>
                </a:cubicBezTo>
                <a:cubicBezTo>
                  <a:pt x="8115" y="16016"/>
                  <a:pt x="8144" y="13169"/>
                  <a:pt x="8144" y="10223"/>
                </a:cubicBezTo>
                <a:cubicBezTo>
                  <a:pt x="8144" y="5512"/>
                  <a:pt x="8066" y="3654"/>
                  <a:pt x="7851" y="3687"/>
                </a:cubicBezTo>
                <a:close/>
                <a:moveTo>
                  <a:pt x="5538" y="3701"/>
                </a:moveTo>
                <a:cubicBezTo>
                  <a:pt x="5404" y="3701"/>
                  <a:pt x="5368" y="4959"/>
                  <a:pt x="5343" y="10660"/>
                </a:cubicBezTo>
                <a:cubicBezTo>
                  <a:pt x="5315" y="17061"/>
                  <a:pt x="5329" y="17606"/>
                  <a:pt x="5507" y="17412"/>
                </a:cubicBezTo>
                <a:cubicBezTo>
                  <a:pt x="5679" y="17224"/>
                  <a:pt x="5700" y="16441"/>
                  <a:pt x="5700" y="10452"/>
                </a:cubicBezTo>
                <a:cubicBezTo>
                  <a:pt x="5700" y="4861"/>
                  <a:pt x="5673" y="3701"/>
                  <a:pt x="5538" y="3701"/>
                </a:cubicBezTo>
                <a:close/>
                <a:moveTo>
                  <a:pt x="13031" y="4006"/>
                </a:moveTo>
                <a:cubicBezTo>
                  <a:pt x="12828" y="4006"/>
                  <a:pt x="12815" y="4415"/>
                  <a:pt x="12815" y="10355"/>
                </a:cubicBezTo>
                <a:cubicBezTo>
                  <a:pt x="12815" y="13847"/>
                  <a:pt x="12847" y="16888"/>
                  <a:pt x="12887" y="17113"/>
                </a:cubicBezTo>
                <a:cubicBezTo>
                  <a:pt x="12927" y="17338"/>
                  <a:pt x="13024" y="17523"/>
                  <a:pt x="13103" y="17523"/>
                </a:cubicBezTo>
                <a:cubicBezTo>
                  <a:pt x="13215" y="17523"/>
                  <a:pt x="13249" y="15988"/>
                  <a:pt x="13249" y="10765"/>
                </a:cubicBezTo>
                <a:cubicBezTo>
                  <a:pt x="13249" y="4415"/>
                  <a:pt x="13235" y="4006"/>
                  <a:pt x="13031" y="4006"/>
                </a:cubicBezTo>
                <a:close/>
                <a:moveTo>
                  <a:pt x="2553" y="4083"/>
                </a:moveTo>
                <a:cubicBezTo>
                  <a:pt x="2523" y="4084"/>
                  <a:pt x="2489" y="4128"/>
                  <a:pt x="2453" y="4208"/>
                </a:cubicBezTo>
                <a:cubicBezTo>
                  <a:pt x="2309" y="4520"/>
                  <a:pt x="2279" y="5679"/>
                  <a:pt x="2279" y="10952"/>
                </a:cubicBezTo>
                <a:cubicBezTo>
                  <a:pt x="2279" y="14455"/>
                  <a:pt x="2313" y="17515"/>
                  <a:pt x="2355" y="17752"/>
                </a:cubicBezTo>
                <a:cubicBezTo>
                  <a:pt x="2397" y="17989"/>
                  <a:pt x="2507" y="18102"/>
                  <a:pt x="2600" y="18002"/>
                </a:cubicBezTo>
                <a:cubicBezTo>
                  <a:pt x="2736" y="17855"/>
                  <a:pt x="2773" y="16652"/>
                  <a:pt x="2795" y="11681"/>
                </a:cubicBezTo>
                <a:cubicBezTo>
                  <a:pt x="2820" y="6083"/>
                  <a:pt x="2764" y="4072"/>
                  <a:pt x="2553" y="4083"/>
                </a:cubicBezTo>
                <a:close/>
                <a:moveTo>
                  <a:pt x="19114" y="4930"/>
                </a:moveTo>
                <a:cubicBezTo>
                  <a:pt x="18987" y="4930"/>
                  <a:pt x="18944" y="5925"/>
                  <a:pt x="18919" y="9480"/>
                </a:cubicBezTo>
                <a:cubicBezTo>
                  <a:pt x="18901" y="11983"/>
                  <a:pt x="18913" y="14422"/>
                  <a:pt x="18945" y="14904"/>
                </a:cubicBezTo>
                <a:cubicBezTo>
                  <a:pt x="18978" y="15386"/>
                  <a:pt x="19067" y="15670"/>
                  <a:pt x="19141" y="15529"/>
                </a:cubicBezTo>
                <a:cubicBezTo>
                  <a:pt x="19235" y="15352"/>
                  <a:pt x="19277" y="13688"/>
                  <a:pt x="19277" y="10098"/>
                </a:cubicBezTo>
                <a:cubicBezTo>
                  <a:pt x="19277" y="5910"/>
                  <a:pt x="19246" y="4930"/>
                  <a:pt x="19114" y="4930"/>
                </a:cubicBezTo>
                <a:close/>
                <a:moveTo>
                  <a:pt x="21394" y="4930"/>
                </a:moveTo>
                <a:cubicBezTo>
                  <a:pt x="21267" y="4930"/>
                  <a:pt x="21225" y="5925"/>
                  <a:pt x="21200" y="9480"/>
                </a:cubicBezTo>
                <a:cubicBezTo>
                  <a:pt x="21182" y="11983"/>
                  <a:pt x="21194" y="14422"/>
                  <a:pt x="21227" y="14904"/>
                </a:cubicBezTo>
                <a:cubicBezTo>
                  <a:pt x="21259" y="15386"/>
                  <a:pt x="21347" y="15670"/>
                  <a:pt x="21421" y="15529"/>
                </a:cubicBezTo>
                <a:cubicBezTo>
                  <a:pt x="21515" y="15352"/>
                  <a:pt x="21557" y="13688"/>
                  <a:pt x="21557" y="10098"/>
                </a:cubicBezTo>
                <a:cubicBezTo>
                  <a:pt x="21557" y="5910"/>
                  <a:pt x="21526" y="4930"/>
                  <a:pt x="21394" y="4930"/>
                </a:cubicBezTo>
                <a:close/>
                <a:moveTo>
                  <a:pt x="8662" y="5326"/>
                </a:moveTo>
                <a:cubicBezTo>
                  <a:pt x="8645" y="5319"/>
                  <a:pt x="8627" y="5331"/>
                  <a:pt x="8606" y="5354"/>
                </a:cubicBezTo>
                <a:cubicBezTo>
                  <a:pt x="8450" y="5521"/>
                  <a:pt x="8409" y="6336"/>
                  <a:pt x="8383" y="9792"/>
                </a:cubicBezTo>
                <a:cubicBezTo>
                  <a:pt x="8365" y="12121"/>
                  <a:pt x="8376" y="14400"/>
                  <a:pt x="8407" y="14856"/>
                </a:cubicBezTo>
                <a:cubicBezTo>
                  <a:pt x="8438" y="15312"/>
                  <a:pt x="8539" y="15682"/>
                  <a:pt x="8630" y="15682"/>
                </a:cubicBezTo>
                <a:cubicBezTo>
                  <a:pt x="8766" y="15682"/>
                  <a:pt x="8795" y="14738"/>
                  <a:pt x="8795" y="10417"/>
                </a:cubicBezTo>
                <a:cubicBezTo>
                  <a:pt x="8795" y="6317"/>
                  <a:pt x="8779" y="5375"/>
                  <a:pt x="8662" y="5326"/>
                </a:cubicBezTo>
                <a:close/>
                <a:moveTo>
                  <a:pt x="10943" y="5326"/>
                </a:moveTo>
                <a:cubicBezTo>
                  <a:pt x="10926" y="5319"/>
                  <a:pt x="10908" y="5331"/>
                  <a:pt x="10887" y="5354"/>
                </a:cubicBezTo>
                <a:cubicBezTo>
                  <a:pt x="10732" y="5521"/>
                  <a:pt x="10691" y="6336"/>
                  <a:pt x="10664" y="9792"/>
                </a:cubicBezTo>
                <a:cubicBezTo>
                  <a:pt x="10646" y="12121"/>
                  <a:pt x="10657" y="14400"/>
                  <a:pt x="10687" y="14856"/>
                </a:cubicBezTo>
                <a:cubicBezTo>
                  <a:pt x="10718" y="15312"/>
                  <a:pt x="10819" y="15682"/>
                  <a:pt x="10910" y="15682"/>
                </a:cubicBezTo>
                <a:cubicBezTo>
                  <a:pt x="11047" y="15682"/>
                  <a:pt x="11076" y="14738"/>
                  <a:pt x="11076" y="10417"/>
                </a:cubicBezTo>
                <a:cubicBezTo>
                  <a:pt x="11076" y="6317"/>
                  <a:pt x="11060" y="5375"/>
                  <a:pt x="10943" y="5326"/>
                </a:cubicBezTo>
                <a:close/>
                <a:moveTo>
                  <a:pt x="13796" y="5847"/>
                </a:moveTo>
                <a:cubicBezTo>
                  <a:pt x="13591" y="5847"/>
                  <a:pt x="13574" y="6225"/>
                  <a:pt x="13574" y="10660"/>
                </a:cubicBezTo>
                <a:cubicBezTo>
                  <a:pt x="13574" y="13308"/>
                  <a:pt x="13608" y="15665"/>
                  <a:pt x="13649" y="15897"/>
                </a:cubicBezTo>
                <a:cubicBezTo>
                  <a:pt x="13851" y="17043"/>
                  <a:pt x="13958" y="15468"/>
                  <a:pt x="13987" y="10869"/>
                </a:cubicBezTo>
                <a:cubicBezTo>
                  <a:pt x="14016" y="6167"/>
                  <a:pt x="14003" y="5847"/>
                  <a:pt x="13796" y="5847"/>
                </a:cubicBezTo>
                <a:close/>
                <a:moveTo>
                  <a:pt x="296" y="6139"/>
                </a:moveTo>
                <a:cubicBezTo>
                  <a:pt x="246" y="6103"/>
                  <a:pt x="188" y="6253"/>
                  <a:pt x="126" y="6604"/>
                </a:cubicBezTo>
                <a:cubicBezTo>
                  <a:pt x="-43" y="7562"/>
                  <a:pt x="-41" y="15215"/>
                  <a:pt x="129" y="16175"/>
                </a:cubicBezTo>
                <a:cubicBezTo>
                  <a:pt x="429" y="17875"/>
                  <a:pt x="541" y="16493"/>
                  <a:pt x="541" y="11098"/>
                </a:cubicBezTo>
                <a:cubicBezTo>
                  <a:pt x="541" y="8031"/>
                  <a:pt x="448" y="6247"/>
                  <a:pt x="296" y="6139"/>
                </a:cubicBezTo>
                <a:close/>
                <a:moveTo>
                  <a:pt x="3353" y="6194"/>
                </a:moveTo>
                <a:cubicBezTo>
                  <a:pt x="3304" y="6134"/>
                  <a:pt x="3247" y="6255"/>
                  <a:pt x="3183" y="6556"/>
                </a:cubicBezTo>
                <a:cubicBezTo>
                  <a:pt x="3033" y="7262"/>
                  <a:pt x="2972" y="15711"/>
                  <a:pt x="3112" y="16502"/>
                </a:cubicBezTo>
                <a:cubicBezTo>
                  <a:pt x="3378" y="18005"/>
                  <a:pt x="3583" y="15777"/>
                  <a:pt x="3583" y="11383"/>
                </a:cubicBezTo>
                <a:cubicBezTo>
                  <a:pt x="3583" y="8159"/>
                  <a:pt x="3501" y="6375"/>
                  <a:pt x="3353" y="6194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ROOF OF CONCEPT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accent5">
                    <a:hueOff val="-482677"/>
                    <a:lumOff val="-10796"/>
                  </a:schemeClr>
                </a:solidFill>
              </a:rPr>
              <a:t>PROOF</a:t>
            </a:r>
            <a:r>
              <a:t> </a:t>
            </a:r>
            <a:r>
              <a:rPr>
                <a:solidFill>
                  <a:schemeClr val="accent5">
                    <a:hueOff val="-482677"/>
                    <a:lumOff val="-10796"/>
                  </a:schemeClr>
                </a:solidFill>
              </a:rPr>
              <a:t>OF</a:t>
            </a:r>
            <a:r>
              <a:t> </a:t>
            </a:r>
            <a:r>
              <a:rPr>
                <a:solidFill>
                  <a:schemeClr val="accent5">
                    <a:hueOff val="-482677"/>
                    <a:lumOff val="-10796"/>
                  </a:schemeClr>
                </a:solidFill>
              </a:rPr>
              <a:t>CONCEPT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WhatsApp Image 2024-09-11 at 5.11.59 PM.jpeg" descr="WhatsApp Image 2024-09-11 at 5.11.59 PM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5698" y="2311830"/>
            <a:ext cx="4191001" cy="9092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WhatsApp Image 2024-09-11 at 5.09.37 PM.jpeg" descr="WhatsApp Image 2024-09-11 at 5.09.37 PM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0" y="2311830"/>
            <a:ext cx="4191000" cy="9092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WhatsApp Image 2024-09-11 at 5.09.28 PM.jpeg" descr="WhatsApp Image 2024-09-11 at 5.09.28 PM.jpe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6500" y="2311830"/>
            <a:ext cx="4191001" cy="9092340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HOME"/>
          <p:cNvSpPr txBox="1"/>
          <p:nvPr/>
        </p:nvSpPr>
        <p:spPr>
          <a:xfrm>
            <a:off x="11352352" y="11831371"/>
            <a:ext cx="1566134" cy="619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b="0" dirty="0"/>
              <a:t>HOME</a:t>
            </a:r>
          </a:p>
        </p:txBody>
      </p:sp>
      <p:sp>
        <p:nvSpPr>
          <p:cNvPr id="225" name="SETTINGS"/>
          <p:cNvSpPr txBox="1"/>
          <p:nvPr/>
        </p:nvSpPr>
        <p:spPr>
          <a:xfrm>
            <a:off x="3269361" y="11831371"/>
            <a:ext cx="2551981" cy="619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b="0" dirty="0"/>
              <a:t>SETTINGS</a:t>
            </a:r>
          </a:p>
        </p:txBody>
      </p:sp>
      <p:sp>
        <p:nvSpPr>
          <p:cNvPr id="226" name="LOCATION"/>
          <p:cNvSpPr txBox="1"/>
          <p:nvPr/>
        </p:nvSpPr>
        <p:spPr>
          <a:xfrm>
            <a:off x="18614285" y="11831371"/>
            <a:ext cx="2652970" cy="619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b="0" dirty="0"/>
              <a:t>LOCATION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HATS NEXT?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hueOff val="-482677"/>
                    <a:lumOff val="-10796"/>
                  </a:schemeClr>
                </a:solidFill>
              </a:defRPr>
            </a:lvl1pPr>
          </a:lstStyle>
          <a:p>
            <a:r>
              <a:t>WHATS NEXT?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We will integrate our application in to a Raspberry Pi Zero…"/>
          <p:cNvSpPr txBox="1">
            <a:spLocks noGrp="1"/>
          </p:cNvSpPr>
          <p:nvPr>
            <p:ph type="body" sz="quarter" idx="1"/>
          </p:nvPr>
        </p:nvSpPr>
        <p:spPr>
          <a:xfrm>
            <a:off x="1219199" y="6311899"/>
            <a:ext cx="10399818" cy="618490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dirty="0"/>
              <a:t>We will integrate our application in to a Raspberry Pi Zero</a:t>
            </a:r>
          </a:p>
          <a:p>
            <a:pPr>
              <a:lnSpc>
                <a:spcPct val="100000"/>
              </a:lnSpc>
            </a:pPr>
            <a:r>
              <a:rPr dirty="0"/>
              <a:t>The device can be installed in different transportation modes</a:t>
            </a:r>
          </a:p>
        </p:txBody>
      </p:sp>
      <p:sp>
        <p:nvSpPr>
          <p:cNvPr id="231" name="Integrating into a hardware device"/>
          <p:cNvSpPr txBox="1">
            <a:spLocks noGrp="1"/>
          </p:cNvSpPr>
          <p:nvPr>
            <p:ph type="title"/>
          </p:nvPr>
        </p:nvSpPr>
        <p:spPr>
          <a:xfrm>
            <a:off x="1219200" y="2439639"/>
            <a:ext cx="13554795" cy="6655676"/>
          </a:xfrm>
          <a:prstGeom prst="rect">
            <a:avLst/>
          </a:prstGeom>
        </p:spPr>
        <p:txBody>
          <a:bodyPr/>
          <a:lstStyle>
            <a:lvl1pPr>
              <a:defRPr sz="12000" b="1" spc="-119">
                <a:latin typeface="Avenir Next Condensed Regular"/>
                <a:ea typeface="Avenir Next Condensed Regular"/>
                <a:cs typeface="Avenir Next Condensed Regular"/>
                <a:sym typeface="Avenir Next Condensed Regular"/>
              </a:defRPr>
            </a:lvl1pPr>
          </a:lstStyle>
          <a:p>
            <a:r>
              <a:rPr dirty="0"/>
              <a:t>Integrating into a hardware device</a:t>
            </a:r>
          </a:p>
        </p:txBody>
      </p:sp>
      <p:pic>
        <p:nvPicPr>
          <p:cNvPr id="232" name="images.png" descr="images.pn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8552" t="15060" r="8880" b="13255"/>
          <a:stretch>
            <a:fillRect/>
          </a:stretch>
        </p:blipFill>
        <p:spPr>
          <a:xfrm rot="16200000">
            <a:off x="15811713" y="5097220"/>
            <a:ext cx="8500667" cy="40299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0" h="21537" extrusionOk="0">
                <a:moveTo>
                  <a:pt x="10530" y="1"/>
                </a:moveTo>
                <a:cubicBezTo>
                  <a:pt x="-200" y="1"/>
                  <a:pt x="407" y="-63"/>
                  <a:pt x="129" y="1080"/>
                </a:cubicBezTo>
                <a:cubicBezTo>
                  <a:pt x="19" y="1533"/>
                  <a:pt x="0" y="2883"/>
                  <a:pt x="0" y="10266"/>
                </a:cubicBezTo>
                <a:cubicBezTo>
                  <a:pt x="0" y="18126"/>
                  <a:pt x="13" y="18965"/>
                  <a:pt x="145" y="19371"/>
                </a:cubicBezTo>
                <a:cubicBezTo>
                  <a:pt x="405" y="20172"/>
                  <a:pt x="522" y="20258"/>
                  <a:pt x="1333" y="20264"/>
                </a:cubicBezTo>
                <a:cubicBezTo>
                  <a:pt x="2039" y="20270"/>
                  <a:pt x="2116" y="20305"/>
                  <a:pt x="2156" y="20633"/>
                </a:cubicBezTo>
                <a:cubicBezTo>
                  <a:pt x="2199" y="20980"/>
                  <a:pt x="2273" y="20994"/>
                  <a:pt x="3880" y="20994"/>
                </a:cubicBezTo>
                <a:cubicBezTo>
                  <a:pt x="5486" y="20994"/>
                  <a:pt x="5559" y="20980"/>
                  <a:pt x="5602" y="20633"/>
                </a:cubicBezTo>
                <a:cubicBezTo>
                  <a:pt x="5646" y="20279"/>
                  <a:pt x="5718" y="20271"/>
                  <a:pt x="8919" y="20271"/>
                </a:cubicBezTo>
                <a:lnTo>
                  <a:pt x="12192" y="20271"/>
                </a:lnTo>
                <a:lnTo>
                  <a:pt x="12192" y="20718"/>
                </a:lnTo>
                <a:cubicBezTo>
                  <a:pt x="12192" y="21041"/>
                  <a:pt x="12228" y="21135"/>
                  <a:pt x="12320" y="21060"/>
                </a:cubicBezTo>
                <a:cubicBezTo>
                  <a:pt x="12390" y="21002"/>
                  <a:pt x="12448" y="21047"/>
                  <a:pt x="12448" y="21157"/>
                </a:cubicBezTo>
                <a:cubicBezTo>
                  <a:pt x="12448" y="21419"/>
                  <a:pt x="14291" y="21433"/>
                  <a:pt x="14367" y="21172"/>
                </a:cubicBezTo>
                <a:cubicBezTo>
                  <a:pt x="14397" y="21071"/>
                  <a:pt x="14456" y="21036"/>
                  <a:pt x="14500" y="21094"/>
                </a:cubicBezTo>
                <a:cubicBezTo>
                  <a:pt x="14544" y="21151"/>
                  <a:pt x="14579" y="20988"/>
                  <a:pt x="14579" y="20733"/>
                </a:cubicBezTo>
                <a:lnTo>
                  <a:pt x="14579" y="20271"/>
                </a:lnTo>
                <a:lnTo>
                  <a:pt x="15431" y="20271"/>
                </a:lnTo>
                <a:lnTo>
                  <a:pt x="16285" y="20271"/>
                </a:lnTo>
                <a:lnTo>
                  <a:pt x="16285" y="20723"/>
                </a:lnTo>
                <a:cubicBezTo>
                  <a:pt x="16285" y="21004"/>
                  <a:pt x="16333" y="21176"/>
                  <a:pt x="16412" y="21176"/>
                </a:cubicBezTo>
                <a:cubicBezTo>
                  <a:pt x="16483" y="21176"/>
                  <a:pt x="16540" y="21257"/>
                  <a:pt x="16540" y="21357"/>
                </a:cubicBezTo>
                <a:cubicBezTo>
                  <a:pt x="16540" y="21466"/>
                  <a:pt x="16892" y="21537"/>
                  <a:pt x="17425" y="21537"/>
                </a:cubicBezTo>
                <a:cubicBezTo>
                  <a:pt x="18119" y="21537"/>
                  <a:pt x="18333" y="21477"/>
                  <a:pt x="18419" y="21257"/>
                </a:cubicBezTo>
                <a:cubicBezTo>
                  <a:pt x="18506" y="21033"/>
                  <a:pt x="18542" y="21025"/>
                  <a:pt x="18598" y="21212"/>
                </a:cubicBezTo>
                <a:cubicBezTo>
                  <a:pt x="18644" y="21363"/>
                  <a:pt x="18670" y="21236"/>
                  <a:pt x="18670" y="20858"/>
                </a:cubicBezTo>
                <a:lnTo>
                  <a:pt x="18671" y="20271"/>
                </a:lnTo>
                <a:lnTo>
                  <a:pt x="19594" y="20271"/>
                </a:lnTo>
                <a:cubicBezTo>
                  <a:pt x="20412" y="20271"/>
                  <a:pt x="20536" y="20228"/>
                  <a:pt x="20707" y="19891"/>
                </a:cubicBezTo>
                <a:cubicBezTo>
                  <a:pt x="20980" y="19351"/>
                  <a:pt x="21058" y="18790"/>
                  <a:pt x="21058" y="17384"/>
                </a:cubicBezTo>
                <a:cubicBezTo>
                  <a:pt x="21058" y="16302"/>
                  <a:pt x="21080" y="16139"/>
                  <a:pt x="21229" y="16056"/>
                </a:cubicBezTo>
                <a:cubicBezTo>
                  <a:pt x="21395" y="15964"/>
                  <a:pt x="21400" y="15809"/>
                  <a:pt x="21400" y="10226"/>
                </a:cubicBezTo>
                <a:cubicBezTo>
                  <a:pt x="21400" y="4643"/>
                  <a:pt x="21395" y="4487"/>
                  <a:pt x="21229" y="4395"/>
                </a:cubicBezTo>
                <a:cubicBezTo>
                  <a:pt x="21078" y="4311"/>
                  <a:pt x="21058" y="4148"/>
                  <a:pt x="21058" y="2955"/>
                </a:cubicBezTo>
                <a:cubicBezTo>
                  <a:pt x="21058" y="2107"/>
                  <a:pt x="21011" y="1415"/>
                  <a:pt x="20929" y="1080"/>
                </a:cubicBezTo>
                <a:cubicBezTo>
                  <a:pt x="20651" y="-63"/>
                  <a:pt x="21259" y="1"/>
                  <a:pt x="10530" y="1"/>
                </a:cubicBezTo>
                <a:close/>
              </a:path>
            </a:pathLst>
          </a:custGeom>
        </p:spPr>
      </p:pic>
      <p:sp>
        <p:nvSpPr>
          <p:cNvPr id="233" name="WHATS NEXT?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WHATS NEXT?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HANK YOU"/>
          <p:cNvSpPr txBox="1">
            <a:spLocks noGrp="1"/>
          </p:cNvSpPr>
          <p:nvPr>
            <p:ph type="body" idx="1"/>
          </p:nvPr>
        </p:nvSpPr>
        <p:spPr>
          <a:xfrm>
            <a:off x="-248480" y="2314745"/>
            <a:ext cx="24880957" cy="64913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40000" dirty="0">
                <a:latin typeface="Arial Narrow" panose="020B0606020202030204" pitchFamily="34" charset="0"/>
              </a:rPr>
              <a:t>THANK YOU</a:t>
            </a:r>
          </a:p>
        </p:txBody>
      </p:sp>
      <p:sp>
        <p:nvSpPr>
          <p:cNvPr id="236" name="TEAM MEOW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TEAM MEOW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ROBLEM STATEMENT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hueOff val="-482677"/>
                    <a:lumOff val="-10796"/>
                  </a:schemeClr>
                </a:solidFill>
              </a:defRPr>
            </a:lvl1pPr>
          </a:lstStyle>
          <a:p>
            <a:r>
              <a:t>PROBLEM STATEMENT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Women Safety Analytics"/>
          <p:cNvSpPr txBox="1">
            <a:spLocks noGrp="1"/>
          </p:cNvSpPr>
          <p:nvPr>
            <p:ph type="body" sz="half" idx="1"/>
          </p:nvPr>
        </p:nvSpPr>
        <p:spPr>
          <a:xfrm>
            <a:off x="2643808" y="1689653"/>
            <a:ext cx="18506662" cy="7657548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2000" b="1" cap="none">
                <a:solidFill>
                  <a:schemeClr val="accent5">
                    <a:hueOff val="-482677"/>
                    <a:lumOff val="-10796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sz="20800" dirty="0">
                <a:latin typeface="MS Reference Sans Serif" panose="020B0604030504040204" pitchFamily="34" charset="0"/>
              </a:rPr>
              <a:t>Women Safety Analytics</a:t>
            </a:r>
          </a:p>
        </p:txBody>
      </p:sp>
      <p:sp>
        <p:nvSpPr>
          <p:cNvPr id="179" name="Protecting Women from safety threats"/>
          <p:cNvSpPr txBox="1">
            <a:spLocks noGrp="1"/>
          </p:cNvSpPr>
          <p:nvPr>
            <p:ph type="body" idx="21"/>
          </p:nvPr>
        </p:nvSpPr>
        <p:spPr>
          <a:xfrm>
            <a:off x="2643808" y="9347201"/>
            <a:ext cx="16840200" cy="6807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966" b="1" cap="none" spc="0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sz="3600" dirty="0"/>
              <a:t>Protecting Women from safety threats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INTRODUCTION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satOff val="-1391"/>
                    <a:lumOff val="-4973"/>
                  </a:schemeClr>
                </a:solidFill>
              </a:defRPr>
            </a:lvl1pPr>
          </a:lstStyle>
          <a:p>
            <a:r>
              <a:t>INTRODUCTION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As Kolkata reels from the horrific rape and murder of a resident doctor at a government-run hospital, the relentless string of similar atrocities raises a haunting question: will this cycle of violence ever be broken, or can we at least hope to reduce it"/>
          <p:cNvSpPr txBox="1">
            <a:spLocks noGrp="1"/>
          </p:cNvSpPr>
          <p:nvPr>
            <p:ph type="body" sz="quarter" idx="1"/>
          </p:nvPr>
        </p:nvSpPr>
        <p:spPr>
          <a:xfrm>
            <a:off x="1219200" y="5753100"/>
            <a:ext cx="8356600" cy="61849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>
              <a:buClrTx/>
              <a:buSzTx/>
              <a:buNone/>
            </a:lvl1pPr>
          </a:lstStyle>
          <a:p>
            <a:pPr>
              <a:lnSpc>
                <a:spcPct val="100000"/>
              </a:lnSpc>
            </a:pPr>
            <a:r>
              <a:rPr dirty="0"/>
              <a:t>As Kolkata reels from the horrific rape and murder of a resident doctor at a government-run hospital, the relentless string of similar atrocities raises a haunting question: will this cycle of violence ever be broken, or can we at least hope to reduce its frequency?</a:t>
            </a:r>
          </a:p>
        </p:txBody>
      </p:sp>
      <p:sp>
        <p:nvSpPr>
          <p:cNvPr id="184" name="A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0" b="1" spc="-119">
                <a:solidFill>
                  <a:schemeClr val="accent5">
                    <a:satOff val="-1391"/>
                    <a:lumOff val="-4973"/>
                  </a:schemeClr>
                </a:solidFill>
                <a:latin typeface="Avenir Next Condensed Regular"/>
                <a:ea typeface="Avenir Next Condensed Regular"/>
                <a:cs typeface="Avenir Next Condensed Regular"/>
                <a:sym typeface="Avenir Next Condensed Regular"/>
              </a:defRPr>
            </a:lvl1pPr>
          </a:lstStyle>
          <a:p>
            <a:r>
              <a:t>ACE</a:t>
            </a:r>
          </a:p>
        </p:txBody>
      </p:sp>
      <p:pic>
        <p:nvPicPr>
          <p:cNvPr id="185" name="WhatsApp Image 2024-08-20 at 9.37.13 PM.jpeg" descr="WhatsApp Image 2024-08-20 at 9.37.13 PM.jpe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4593" t="13639" r="17191" b="12270"/>
          <a:stretch>
            <a:fillRect/>
          </a:stretch>
        </p:blipFill>
        <p:spPr>
          <a:xfrm>
            <a:off x="17324026" y="2980882"/>
            <a:ext cx="6535738" cy="7098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18190" y="0"/>
                </a:moveTo>
                <a:cubicBezTo>
                  <a:pt x="18090" y="-4"/>
                  <a:pt x="18049" y="50"/>
                  <a:pt x="17980" y="157"/>
                </a:cubicBezTo>
                <a:cubicBezTo>
                  <a:pt x="17935" y="227"/>
                  <a:pt x="17903" y="289"/>
                  <a:pt x="17888" y="329"/>
                </a:cubicBezTo>
                <a:cubicBezTo>
                  <a:pt x="17914" y="360"/>
                  <a:pt x="17994" y="415"/>
                  <a:pt x="18110" y="478"/>
                </a:cubicBezTo>
                <a:cubicBezTo>
                  <a:pt x="18193" y="518"/>
                  <a:pt x="18220" y="534"/>
                  <a:pt x="18340" y="590"/>
                </a:cubicBezTo>
                <a:cubicBezTo>
                  <a:pt x="19102" y="941"/>
                  <a:pt x="19819" y="1678"/>
                  <a:pt x="20249" y="2552"/>
                </a:cubicBezTo>
                <a:cubicBezTo>
                  <a:pt x="20353" y="2763"/>
                  <a:pt x="20552" y="3269"/>
                  <a:pt x="20691" y="3676"/>
                </a:cubicBezTo>
                <a:cubicBezTo>
                  <a:pt x="20930" y="4376"/>
                  <a:pt x="20952" y="4414"/>
                  <a:pt x="21103" y="4380"/>
                </a:cubicBezTo>
                <a:cubicBezTo>
                  <a:pt x="21328" y="4327"/>
                  <a:pt x="21542" y="4248"/>
                  <a:pt x="21594" y="4202"/>
                </a:cubicBezTo>
                <a:cubicBezTo>
                  <a:pt x="21595" y="4201"/>
                  <a:pt x="21596" y="4200"/>
                  <a:pt x="21597" y="4198"/>
                </a:cubicBezTo>
                <a:cubicBezTo>
                  <a:pt x="21600" y="4186"/>
                  <a:pt x="21599" y="4170"/>
                  <a:pt x="21600" y="4155"/>
                </a:cubicBezTo>
                <a:cubicBezTo>
                  <a:pt x="21564" y="3943"/>
                  <a:pt x="21005" y="2479"/>
                  <a:pt x="20831" y="2151"/>
                </a:cubicBezTo>
                <a:cubicBezTo>
                  <a:pt x="20325" y="1194"/>
                  <a:pt x="19655" y="565"/>
                  <a:pt x="18744" y="190"/>
                </a:cubicBezTo>
                <a:cubicBezTo>
                  <a:pt x="18445" y="66"/>
                  <a:pt x="18289" y="5"/>
                  <a:pt x="18190" y="0"/>
                </a:cubicBezTo>
                <a:close/>
                <a:moveTo>
                  <a:pt x="5151" y="260"/>
                </a:moveTo>
                <a:cubicBezTo>
                  <a:pt x="5106" y="263"/>
                  <a:pt x="5045" y="281"/>
                  <a:pt x="4950" y="312"/>
                </a:cubicBezTo>
                <a:cubicBezTo>
                  <a:pt x="4414" y="486"/>
                  <a:pt x="3097" y="1182"/>
                  <a:pt x="2546" y="1582"/>
                </a:cubicBezTo>
                <a:cubicBezTo>
                  <a:pt x="1970" y="2000"/>
                  <a:pt x="1356" y="2675"/>
                  <a:pt x="695" y="3613"/>
                </a:cubicBezTo>
                <a:cubicBezTo>
                  <a:pt x="408" y="4021"/>
                  <a:pt x="0" y="4776"/>
                  <a:pt x="0" y="4900"/>
                </a:cubicBezTo>
                <a:cubicBezTo>
                  <a:pt x="0" y="4932"/>
                  <a:pt x="130" y="5002"/>
                  <a:pt x="289" y="5053"/>
                </a:cubicBezTo>
                <a:cubicBezTo>
                  <a:pt x="410" y="5093"/>
                  <a:pt x="486" y="5114"/>
                  <a:pt x="539" y="5128"/>
                </a:cubicBezTo>
                <a:cubicBezTo>
                  <a:pt x="569" y="5127"/>
                  <a:pt x="598" y="5121"/>
                  <a:pt x="622" y="5110"/>
                </a:cubicBezTo>
                <a:cubicBezTo>
                  <a:pt x="646" y="5082"/>
                  <a:pt x="676" y="5044"/>
                  <a:pt x="714" y="4984"/>
                </a:cubicBezTo>
                <a:cubicBezTo>
                  <a:pt x="726" y="4954"/>
                  <a:pt x="738" y="4931"/>
                  <a:pt x="750" y="4896"/>
                </a:cubicBezTo>
                <a:cubicBezTo>
                  <a:pt x="879" y="4537"/>
                  <a:pt x="1276" y="3947"/>
                  <a:pt x="1943" y="3121"/>
                </a:cubicBezTo>
                <a:cubicBezTo>
                  <a:pt x="2582" y="2329"/>
                  <a:pt x="2970" y="2034"/>
                  <a:pt x="4512" y="1164"/>
                </a:cubicBezTo>
                <a:cubicBezTo>
                  <a:pt x="5020" y="877"/>
                  <a:pt x="5435" y="628"/>
                  <a:pt x="5435" y="610"/>
                </a:cubicBezTo>
                <a:cubicBezTo>
                  <a:pt x="5435" y="592"/>
                  <a:pt x="5384" y="499"/>
                  <a:pt x="5323" y="402"/>
                </a:cubicBezTo>
                <a:cubicBezTo>
                  <a:pt x="5254" y="295"/>
                  <a:pt x="5225" y="255"/>
                  <a:pt x="5151" y="260"/>
                </a:cubicBezTo>
                <a:close/>
                <a:moveTo>
                  <a:pt x="5619" y="1871"/>
                </a:moveTo>
                <a:cubicBezTo>
                  <a:pt x="5564" y="1876"/>
                  <a:pt x="5479" y="1915"/>
                  <a:pt x="5320" y="1989"/>
                </a:cubicBezTo>
                <a:cubicBezTo>
                  <a:pt x="4846" y="2210"/>
                  <a:pt x="3992" y="2863"/>
                  <a:pt x="3350" y="3495"/>
                </a:cubicBezTo>
                <a:cubicBezTo>
                  <a:pt x="2871" y="3966"/>
                  <a:pt x="2754" y="4126"/>
                  <a:pt x="2482" y="4698"/>
                </a:cubicBezTo>
                <a:cubicBezTo>
                  <a:pt x="2361" y="4952"/>
                  <a:pt x="2263" y="5171"/>
                  <a:pt x="2217" y="5288"/>
                </a:cubicBezTo>
                <a:cubicBezTo>
                  <a:pt x="2204" y="5331"/>
                  <a:pt x="2197" y="5368"/>
                  <a:pt x="2201" y="5383"/>
                </a:cubicBezTo>
                <a:cubicBezTo>
                  <a:pt x="2221" y="5396"/>
                  <a:pt x="2322" y="5440"/>
                  <a:pt x="2446" y="5489"/>
                </a:cubicBezTo>
                <a:cubicBezTo>
                  <a:pt x="2512" y="5515"/>
                  <a:pt x="2579" y="5540"/>
                  <a:pt x="2636" y="5558"/>
                </a:cubicBezTo>
                <a:cubicBezTo>
                  <a:pt x="2643" y="5560"/>
                  <a:pt x="2644" y="5560"/>
                  <a:pt x="2651" y="5562"/>
                </a:cubicBezTo>
                <a:cubicBezTo>
                  <a:pt x="2705" y="5572"/>
                  <a:pt x="2753" y="5578"/>
                  <a:pt x="2778" y="5575"/>
                </a:cubicBezTo>
                <a:cubicBezTo>
                  <a:pt x="2782" y="5574"/>
                  <a:pt x="2789" y="5569"/>
                  <a:pt x="2795" y="5565"/>
                </a:cubicBezTo>
                <a:cubicBezTo>
                  <a:pt x="2859" y="5498"/>
                  <a:pt x="2983" y="5281"/>
                  <a:pt x="3102" y="5022"/>
                </a:cubicBezTo>
                <a:cubicBezTo>
                  <a:pt x="3319" y="4547"/>
                  <a:pt x="3449" y="4364"/>
                  <a:pt x="3865" y="3956"/>
                </a:cubicBezTo>
                <a:cubicBezTo>
                  <a:pt x="3866" y="3955"/>
                  <a:pt x="3868" y="3953"/>
                  <a:pt x="3869" y="3952"/>
                </a:cubicBezTo>
                <a:cubicBezTo>
                  <a:pt x="4057" y="3761"/>
                  <a:pt x="4285" y="3560"/>
                  <a:pt x="4567" y="3333"/>
                </a:cubicBezTo>
                <a:cubicBezTo>
                  <a:pt x="4980" y="2986"/>
                  <a:pt x="5430" y="2632"/>
                  <a:pt x="5733" y="2431"/>
                </a:cubicBezTo>
                <a:cubicBezTo>
                  <a:pt x="5908" y="2314"/>
                  <a:pt x="5935" y="2214"/>
                  <a:pt x="5817" y="2041"/>
                </a:cubicBezTo>
                <a:cubicBezTo>
                  <a:pt x="5783" y="1996"/>
                  <a:pt x="5747" y="1952"/>
                  <a:pt x="5716" y="1918"/>
                </a:cubicBezTo>
                <a:cubicBezTo>
                  <a:pt x="5706" y="1907"/>
                  <a:pt x="5696" y="1894"/>
                  <a:pt x="5686" y="1887"/>
                </a:cubicBezTo>
                <a:cubicBezTo>
                  <a:pt x="5667" y="1875"/>
                  <a:pt x="5647" y="1868"/>
                  <a:pt x="5619" y="1871"/>
                </a:cubicBezTo>
                <a:close/>
                <a:moveTo>
                  <a:pt x="16740" y="2029"/>
                </a:moveTo>
                <a:cubicBezTo>
                  <a:pt x="16702" y="2029"/>
                  <a:pt x="16600" y="2098"/>
                  <a:pt x="16513" y="2183"/>
                </a:cubicBezTo>
                <a:lnTo>
                  <a:pt x="16356" y="2338"/>
                </a:lnTo>
                <a:lnTo>
                  <a:pt x="16690" y="2616"/>
                </a:lnTo>
                <a:cubicBezTo>
                  <a:pt x="16875" y="2768"/>
                  <a:pt x="17193" y="3019"/>
                  <a:pt x="17397" y="3172"/>
                </a:cubicBezTo>
                <a:cubicBezTo>
                  <a:pt x="18050" y="3663"/>
                  <a:pt x="18509" y="4239"/>
                  <a:pt x="18717" y="4828"/>
                </a:cubicBezTo>
                <a:cubicBezTo>
                  <a:pt x="18842" y="5183"/>
                  <a:pt x="18881" y="5201"/>
                  <a:pt x="19299" y="5086"/>
                </a:cubicBezTo>
                <a:lnTo>
                  <a:pt x="19505" y="5029"/>
                </a:lnTo>
                <a:cubicBezTo>
                  <a:pt x="19511" y="5027"/>
                  <a:pt x="19519" y="5024"/>
                  <a:pt x="19527" y="5021"/>
                </a:cubicBezTo>
                <a:cubicBezTo>
                  <a:pt x="19535" y="5009"/>
                  <a:pt x="19534" y="4980"/>
                  <a:pt x="19527" y="4943"/>
                </a:cubicBezTo>
                <a:lnTo>
                  <a:pt x="19388" y="4602"/>
                </a:lnTo>
                <a:cubicBezTo>
                  <a:pt x="19022" y="3701"/>
                  <a:pt x="18441" y="3045"/>
                  <a:pt x="17475" y="2444"/>
                </a:cubicBezTo>
                <a:cubicBezTo>
                  <a:pt x="17109" y="2216"/>
                  <a:pt x="16778" y="2029"/>
                  <a:pt x="16740" y="2029"/>
                </a:cubicBezTo>
                <a:close/>
                <a:moveTo>
                  <a:pt x="10944" y="3626"/>
                </a:moveTo>
                <a:cubicBezTo>
                  <a:pt x="10597" y="3628"/>
                  <a:pt x="10302" y="3707"/>
                  <a:pt x="10061" y="3853"/>
                </a:cubicBezTo>
                <a:cubicBezTo>
                  <a:pt x="9960" y="3918"/>
                  <a:pt x="9866" y="3997"/>
                  <a:pt x="9782" y="4086"/>
                </a:cubicBezTo>
                <a:cubicBezTo>
                  <a:pt x="9768" y="4101"/>
                  <a:pt x="9754" y="4114"/>
                  <a:pt x="9741" y="4130"/>
                </a:cubicBezTo>
                <a:cubicBezTo>
                  <a:pt x="9722" y="4152"/>
                  <a:pt x="9704" y="4176"/>
                  <a:pt x="9686" y="4200"/>
                </a:cubicBezTo>
                <a:cubicBezTo>
                  <a:pt x="9609" y="4306"/>
                  <a:pt x="9543" y="4426"/>
                  <a:pt x="9492" y="4561"/>
                </a:cubicBezTo>
                <a:cubicBezTo>
                  <a:pt x="9406" y="4789"/>
                  <a:pt x="9377" y="4805"/>
                  <a:pt x="8693" y="5028"/>
                </a:cubicBezTo>
                <a:cubicBezTo>
                  <a:pt x="8006" y="5251"/>
                  <a:pt x="7171" y="5667"/>
                  <a:pt x="6637" y="6051"/>
                </a:cubicBezTo>
                <a:cubicBezTo>
                  <a:pt x="6481" y="6163"/>
                  <a:pt x="6319" y="6315"/>
                  <a:pt x="6157" y="6494"/>
                </a:cubicBezTo>
                <a:cubicBezTo>
                  <a:pt x="6121" y="6533"/>
                  <a:pt x="6085" y="6574"/>
                  <a:pt x="6049" y="6616"/>
                </a:cubicBezTo>
                <a:cubicBezTo>
                  <a:pt x="5272" y="7530"/>
                  <a:pt x="4500" y="9064"/>
                  <a:pt x="4265" y="10275"/>
                </a:cubicBezTo>
                <a:cubicBezTo>
                  <a:pt x="4132" y="10961"/>
                  <a:pt x="4123" y="12509"/>
                  <a:pt x="4248" y="13090"/>
                </a:cubicBezTo>
                <a:cubicBezTo>
                  <a:pt x="4272" y="13199"/>
                  <a:pt x="4288" y="13325"/>
                  <a:pt x="4301" y="13458"/>
                </a:cubicBezTo>
                <a:cubicBezTo>
                  <a:pt x="4314" y="13547"/>
                  <a:pt x="4322" y="13647"/>
                  <a:pt x="4326" y="13747"/>
                </a:cubicBezTo>
                <a:cubicBezTo>
                  <a:pt x="4326" y="13747"/>
                  <a:pt x="4326" y="13747"/>
                  <a:pt x="4326" y="13748"/>
                </a:cubicBezTo>
                <a:cubicBezTo>
                  <a:pt x="4329" y="13811"/>
                  <a:pt x="4329" y="13872"/>
                  <a:pt x="4327" y="13930"/>
                </a:cubicBezTo>
                <a:cubicBezTo>
                  <a:pt x="4327" y="13934"/>
                  <a:pt x="4327" y="13939"/>
                  <a:pt x="4327" y="13943"/>
                </a:cubicBezTo>
                <a:cubicBezTo>
                  <a:pt x="4332" y="14491"/>
                  <a:pt x="4267" y="15067"/>
                  <a:pt x="4147" y="15359"/>
                </a:cubicBezTo>
                <a:cubicBezTo>
                  <a:pt x="3959" y="15816"/>
                  <a:pt x="3413" y="16475"/>
                  <a:pt x="3008" y="16736"/>
                </a:cubicBezTo>
                <a:cubicBezTo>
                  <a:pt x="2950" y="16797"/>
                  <a:pt x="2907" y="16847"/>
                  <a:pt x="2879" y="16888"/>
                </a:cubicBezTo>
                <a:cubicBezTo>
                  <a:pt x="2850" y="17017"/>
                  <a:pt x="2987" y="17179"/>
                  <a:pt x="3313" y="17405"/>
                </a:cubicBezTo>
                <a:cubicBezTo>
                  <a:pt x="4258" y="18061"/>
                  <a:pt x="6894" y="18970"/>
                  <a:pt x="8821" y="19302"/>
                </a:cubicBezTo>
                <a:cubicBezTo>
                  <a:pt x="9540" y="19426"/>
                  <a:pt x="9589" y="19442"/>
                  <a:pt x="9555" y="19566"/>
                </a:cubicBezTo>
                <a:cubicBezTo>
                  <a:pt x="9515" y="19714"/>
                  <a:pt x="9495" y="19836"/>
                  <a:pt x="9483" y="19950"/>
                </a:cubicBezTo>
                <a:cubicBezTo>
                  <a:pt x="9483" y="19956"/>
                  <a:pt x="9483" y="19959"/>
                  <a:pt x="9483" y="19965"/>
                </a:cubicBezTo>
                <a:cubicBezTo>
                  <a:pt x="9482" y="20107"/>
                  <a:pt x="9487" y="20216"/>
                  <a:pt x="9495" y="20313"/>
                </a:cubicBezTo>
                <a:cubicBezTo>
                  <a:pt x="9506" y="20366"/>
                  <a:pt x="9520" y="20419"/>
                  <a:pt x="9541" y="20472"/>
                </a:cubicBezTo>
                <a:cubicBezTo>
                  <a:pt x="9701" y="20883"/>
                  <a:pt x="10086" y="21328"/>
                  <a:pt x="10413" y="21476"/>
                </a:cubicBezTo>
                <a:cubicBezTo>
                  <a:pt x="10568" y="21547"/>
                  <a:pt x="10757" y="21584"/>
                  <a:pt x="10956" y="21596"/>
                </a:cubicBezTo>
                <a:cubicBezTo>
                  <a:pt x="11023" y="21596"/>
                  <a:pt x="11093" y="21595"/>
                  <a:pt x="11178" y="21591"/>
                </a:cubicBezTo>
                <a:cubicBezTo>
                  <a:pt x="11339" y="21584"/>
                  <a:pt x="11479" y="21567"/>
                  <a:pt x="11609" y="21544"/>
                </a:cubicBezTo>
                <a:cubicBezTo>
                  <a:pt x="11852" y="21489"/>
                  <a:pt x="12082" y="21396"/>
                  <a:pt x="12262" y="21269"/>
                </a:cubicBezTo>
                <a:cubicBezTo>
                  <a:pt x="12316" y="21231"/>
                  <a:pt x="12367" y="21188"/>
                  <a:pt x="12414" y="21141"/>
                </a:cubicBezTo>
                <a:cubicBezTo>
                  <a:pt x="12421" y="21134"/>
                  <a:pt x="12427" y="21127"/>
                  <a:pt x="12434" y="21119"/>
                </a:cubicBezTo>
                <a:cubicBezTo>
                  <a:pt x="12463" y="21089"/>
                  <a:pt x="12488" y="21054"/>
                  <a:pt x="12514" y="21021"/>
                </a:cubicBezTo>
                <a:cubicBezTo>
                  <a:pt x="12543" y="20983"/>
                  <a:pt x="12573" y="20945"/>
                  <a:pt x="12601" y="20902"/>
                </a:cubicBezTo>
                <a:cubicBezTo>
                  <a:pt x="12622" y="20868"/>
                  <a:pt x="12642" y="20833"/>
                  <a:pt x="12661" y="20798"/>
                </a:cubicBezTo>
                <a:cubicBezTo>
                  <a:pt x="12669" y="20783"/>
                  <a:pt x="12678" y="20767"/>
                  <a:pt x="12686" y="20752"/>
                </a:cubicBezTo>
                <a:cubicBezTo>
                  <a:pt x="12853" y="20407"/>
                  <a:pt x="12909" y="19980"/>
                  <a:pt x="12821" y="19570"/>
                </a:cubicBezTo>
                <a:lnTo>
                  <a:pt x="12766" y="19315"/>
                </a:lnTo>
                <a:lnTo>
                  <a:pt x="13432" y="19237"/>
                </a:lnTo>
                <a:cubicBezTo>
                  <a:pt x="13799" y="19193"/>
                  <a:pt x="14512" y="19090"/>
                  <a:pt x="15017" y="19006"/>
                </a:cubicBezTo>
                <a:cubicBezTo>
                  <a:pt x="15909" y="18858"/>
                  <a:pt x="15969" y="18837"/>
                  <a:pt x="17224" y="18260"/>
                </a:cubicBezTo>
                <a:cubicBezTo>
                  <a:pt x="18373" y="17731"/>
                  <a:pt x="18771" y="17507"/>
                  <a:pt x="19467" y="16992"/>
                </a:cubicBezTo>
                <a:lnTo>
                  <a:pt x="19660" y="16850"/>
                </a:lnTo>
                <a:lnTo>
                  <a:pt x="19386" y="16607"/>
                </a:lnTo>
                <a:cubicBezTo>
                  <a:pt x="19065" y="16323"/>
                  <a:pt x="18431" y="15222"/>
                  <a:pt x="18213" y="14570"/>
                </a:cubicBezTo>
                <a:cubicBezTo>
                  <a:pt x="17947" y="13773"/>
                  <a:pt x="17799" y="13016"/>
                  <a:pt x="17765" y="12288"/>
                </a:cubicBezTo>
                <a:cubicBezTo>
                  <a:pt x="17746" y="11892"/>
                  <a:pt x="17703" y="11414"/>
                  <a:pt x="17669" y="11224"/>
                </a:cubicBezTo>
                <a:cubicBezTo>
                  <a:pt x="17634" y="11035"/>
                  <a:pt x="17586" y="10683"/>
                  <a:pt x="17563" y="10442"/>
                </a:cubicBezTo>
                <a:cubicBezTo>
                  <a:pt x="17546" y="10270"/>
                  <a:pt x="17524" y="10103"/>
                  <a:pt x="17500" y="9940"/>
                </a:cubicBezTo>
                <a:cubicBezTo>
                  <a:pt x="17492" y="9890"/>
                  <a:pt x="17483" y="9839"/>
                  <a:pt x="17475" y="9791"/>
                </a:cubicBezTo>
                <a:cubicBezTo>
                  <a:pt x="17266" y="8538"/>
                  <a:pt x="16832" y="7536"/>
                  <a:pt x="16188" y="6843"/>
                </a:cubicBezTo>
                <a:cubicBezTo>
                  <a:pt x="16010" y="6652"/>
                  <a:pt x="15759" y="6365"/>
                  <a:pt x="15628" y="6208"/>
                </a:cubicBezTo>
                <a:cubicBezTo>
                  <a:pt x="15343" y="5864"/>
                  <a:pt x="14906" y="5557"/>
                  <a:pt x="14324" y="5291"/>
                </a:cubicBezTo>
                <a:cubicBezTo>
                  <a:pt x="13935" y="5113"/>
                  <a:pt x="13715" y="5031"/>
                  <a:pt x="12695" y="4687"/>
                </a:cubicBezTo>
                <a:cubicBezTo>
                  <a:pt x="12612" y="4660"/>
                  <a:pt x="12550" y="4632"/>
                  <a:pt x="12496" y="4602"/>
                </a:cubicBezTo>
                <a:cubicBezTo>
                  <a:pt x="12491" y="4601"/>
                  <a:pt x="12469" y="4593"/>
                  <a:pt x="12467" y="4593"/>
                </a:cubicBezTo>
                <a:cubicBezTo>
                  <a:pt x="12449" y="4593"/>
                  <a:pt x="12413" y="4560"/>
                  <a:pt x="12370" y="4506"/>
                </a:cubicBezTo>
                <a:cubicBezTo>
                  <a:pt x="12317" y="4453"/>
                  <a:pt x="12269" y="4387"/>
                  <a:pt x="12215" y="4290"/>
                </a:cubicBezTo>
                <a:cubicBezTo>
                  <a:pt x="11972" y="3855"/>
                  <a:pt x="11528" y="3623"/>
                  <a:pt x="10944" y="3626"/>
                </a:cubicBezTo>
                <a:close/>
                <a:moveTo>
                  <a:pt x="6327" y="3672"/>
                </a:moveTo>
                <a:cubicBezTo>
                  <a:pt x="6304" y="3676"/>
                  <a:pt x="6257" y="3692"/>
                  <a:pt x="6188" y="3720"/>
                </a:cubicBezTo>
                <a:cubicBezTo>
                  <a:pt x="6127" y="3747"/>
                  <a:pt x="6060" y="3777"/>
                  <a:pt x="5981" y="3817"/>
                </a:cubicBezTo>
                <a:cubicBezTo>
                  <a:pt x="5501" y="4057"/>
                  <a:pt x="4486" y="4983"/>
                  <a:pt x="4216" y="5426"/>
                </a:cubicBezTo>
                <a:cubicBezTo>
                  <a:pt x="4107" y="5604"/>
                  <a:pt x="4034" y="5744"/>
                  <a:pt x="4027" y="5780"/>
                </a:cubicBezTo>
                <a:cubicBezTo>
                  <a:pt x="4041" y="5797"/>
                  <a:pt x="4062" y="5816"/>
                  <a:pt x="4095" y="5838"/>
                </a:cubicBezTo>
                <a:cubicBezTo>
                  <a:pt x="4140" y="5859"/>
                  <a:pt x="4187" y="5881"/>
                  <a:pt x="4280" y="5921"/>
                </a:cubicBezTo>
                <a:cubicBezTo>
                  <a:pt x="4409" y="5978"/>
                  <a:pt x="4548" y="6023"/>
                  <a:pt x="4593" y="6026"/>
                </a:cubicBezTo>
                <a:cubicBezTo>
                  <a:pt x="4621" y="6023"/>
                  <a:pt x="4693" y="5951"/>
                  <a:pt x="4780" y="5845"/>
                </a:cubicBezTo>
                <a:cubicBezTo>
                  <a:pt x="4812" y="5802"/>
                  <a:pt x="4845" y="5755"/>
                  <a:pt x="4877" y="5703"/>
                </a:cubicBezTo>
                <a:cubicBezTo>
                  <a:pt x="5105" y="5331"/>
                  <a:pt x="5830" y="4677"/>
                  <a:pt x="6327" y="4395"/>
                </a:cubicBezTo>
                <a:cubicBezTo>
                  <a:pt x="6509" y="4292"/>
                  <a:pt x="6659" y="4192"/>
                  <a:pt x="6659" y="4173"/>
                </a:cubicBezTo>
                <a:cubicBezTo>
                  <a:pt x="6659" y="4148"/>
                  <a:pt x="6466" y="3837"/>
                  <a:pt x="6377" y="3713"/>
                </a:cubicBezTo>
                <a:cubicBezTo>
                  <a:pt x="6357" y="3693"/>
                  <a:pt x="6340" y="3678"/>
                  <a:pt x="6327" y="3672"/>
                </a:cubicBezTo>
                <a:close/>
                <a:moveTo>
                  <a:pt x="15937" y="3979"/>
                </a:moveTo>
                <a:lnTo>
                  <a:pt x="15726" y="4140"/>
                </a:lnTo>
                <a:cubicBezTo>
                  <a:pt x="15602" y="4235"/>
                  <a:pt x="15499" y="4326"/>
                  <a:pt x="15497" y="4343"/>
                </a:cubicBezTo>
                <a:cubicBezTo>
                  <a:pt x="15494" y="4361"/>
                  <a:pt x="15626" y="4453"/>
                  <a:pt x="15791" y="4549"/>
                </a:cubicBezTo>
                <a:cubicBezTo>
                  <a:pt x="16102" y="4730"/>
                  <a:pt x="16468" y="5101"/>
                  <a:pt x="16718" y="5492"/>
                </a:cubicBezTo>
                <a:cubicBezTo>
                  <a:pt x="16757" y="5553"/>
                  <a:pt x="16795" y="5609"/>
                  <a:pt x="16825" y="5650"/>
                </a:cubicBezTo>
                <a:cubicBezTo>
                  <a:pt x="16850" y="5678"/>
                  <a:pt x="16865" y="5689"/>
                  <a:pt x="16879" y="5699"/>
                </a:cubicBezTo>
                <a:cubicBezTo>
                  <a:pt x="16892" y="5703"/>
                  <a:pt x="16906" y="5706"/>
                  <a:pt x="16921" y="5706"/>
                </a:cubicBezTo>
                <a:cubicBezTo>
                  <a:pt x="16956" y="5697"/>
                  <a:pt x="17069" y="5656"/>
                  <a:pt x="17225" y="5594"/>
                </a:cubicBezTo>
                <a:lnTo>
                  <a:pt x="17510" y="5482"/>
                </a:lnTo>
                <a:cubicBezTo>
                  <a:pt x="17521" y="5473"/>
                  <a:pt x="17530" y="5465"/>
                  <a:pt x="17530" y="5459"/>
                </a:cubicBezTo>
                <a:cubicBezTo>
                  <a:pt x="17530" y="5455"/>
                  <a:pt x="17528" y="5448"/>
                  <a:pt x="17527" y="5443"/>
                </a:cubicBezTo>
                <a:lnTo>
                  <a:pt x="17400" y="5245"/>
                </a:lnTo>
                <a:cubicBezTo>
                  <a:pt x="17304" y="5095"/>
                  <a:pt x="17189" y="4948"/>
                  <a:pt x="17062" y="4809"/>
                </a:cubicBezTo>
                <a:cubicBezTo>
                  <a:pt x="17050" y="4797"/>
                  <a:pt x="17040" y="4786"/>
                  <a:pt x="17029" y="4774"/>
                </a:cubicBezTo>
                <a:cubicBezTo>
                  <a:pt x="16930" y="4674"/>
                  <a:pt x="16826" y="4576"/>
                  <a:pt x="16722" y="4485"/>
                </a:cubicBezTo>
                <a:cubicBezTo>
                  <a:pt x="16602" y="4384"/>
                  <a:pt x="16477" y="4292"/>
                  <a:pt x="16351" y="4214"/>
                </a:cubicBezTo>
                <a:lnTo>
                  <a:pt x="16109" y="4066"/>
                </a:lnTo>
                <a:lnTo>
                  <a:pt x="15937" y="3979"/>
                </a:lnTo>
                <a:close/>
              </a:path>
            </a:pathLst>
          </a:custGeom>
        </p:spPr>
      </p:pic>
      <p:sp>
        <p:nvSpPr>
          <p:cNvPr id="186" name="INTRODUCTION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INTRODUCTION</a:t>
            </a:r>
          </a:p>
        </p:txBody>
      </p:sp>
      <p:sp>
        <p:nvSpPr>
          <p:cNvPr id="187" name="App Logo"/>
          <p:cNvSpPr txBox="1"/>
          <p:nvPr/>
        </p:nvSpPr>
        <p:spPr>
          <a:xfrm>
            <a:off x="19275121" y="10670615"/>
            <a:ext cx="243725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App Logo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KEY FEATURES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  <a:effectLst>
            <a:reflection stA="50000" endPos="40000" dir="5400000" sy="-100000" algn="bl" rotWithShape="0"/>
          </a:effectLst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KEY FEATURES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ecognises certain keywords assigned by user and triggers the app…"/>
          <p:cNvSpPr txBox="1">
            <a:spLocks noGrp="1"/>
          </p:cNvSpPr>
          <p:nvPr>
            <p:ph type="body" sz="quarter" idx="1"/>
          </p:nvPr>
        </p:nvSpPr>
        <p:spPr>
          <a:xfrm>
            <a:off x="1219200" y="6629400"/>
            <a:ext cx="8356600" cy="61849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dirty="0" err="1"/>
              <a:t>Recognises</a:t>
            </a:r>
            <a:r>
              <a:rPr dirty="0"/>
              <a:t> certain keywords assigned by user and triggers the app</a:t>
            </a:r>
          </a:p>
          <a:p>
            <a:pPr>
              <a:lnSpc>
                <a:spcPct val="100000"/>
              </a:lnSpc>
            </a:pPr>
            <a:r>
              <a:rPr dirty="0"/>
              <a:t>Interpreting distress signals through voice with Responsible AI</a:t>
            </a:r>
          </a:p>
        </p:txBody>
      </p:sp>
      <p:sp>
        <p:nvSpPr>
          <p:cNvPr id="192" name="AI Based voice recognition"/>
          <p:cNvSpPr txBox="1">
            <a:spLocks noGrp="1"/>
          </p:cNvSpPr>
          <p:nvPr>
            <p:ph type="title"/>
          </p:nvPr>
        </p:nvSpPr>
        <p:spPr>
          <a:xfrm>
            <a:off x="1168399" y="2438412"/>
            <a:ext cx="10421630" cy="4556449"/>
          </a:xfrm>
          <a:prstGeom prst="rect">
            <a:avLst/>
          </a:prstGeom>
        </p:spPr>
        <p:txBody>
          <a:bodyPr/>
          <a:lstStyle>
            <a:lvl1pPr>
              <a:defRPr sz="12000" b="1" spc="-119">
                <a:solidFill>
                  <a:schemeClr val="accent5">
                    <a:satOff val="-1391"/>
                    <a:lumOff val="-4973"/>
                  </a:schemeClr>
                </a:solidFill>
                <a:latin typeface="Avenir Next Condensed Regular"/>
                <a:ea typeface="Avenir Next Condensed Regular"/>
                <a:cs typeface="Avenir Next Condensed Regular"/>
                <a:sym typeface="Avenir Next Condensed Regular"/>
              </a:defRPr>
            </a:lvl1pPr>
          </a:lstStyle>
          <a:p>
            <a:r>
              <a:t>AI Based voice recognition</a:t>
            </a:r>
          </a:p>
        </p:txBody>
      </p:sp>
      <p:sp>
        <p:nvSpPr>
          <p:cNvPr id="193" name="Feature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Features</a:t>
            </a:r>
          </a:p>
        </p:txBody>
      </p:sp>
      <p:sp>
        <p:nvSpPr>
          <p:cNvPr id="194" name="🧠"/>
          <p:cNvSpPr txBox="1"/>
          <p:nvPr/>
        </p:nvSpPr>
        <p:spPr>
          <a:xfrm>
            <a:off x="19283449" y="5556250"/>
            <a:ext cx="2100930" cy="260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r>
              <a:t>🧠</a:t>
            </a:r>
          </a:p>
        </p:txBody>
      </p:sp>
      <p:sp>
        <p:nvSpPr>
          <p:cNvPr id="195" name="🗣️"/>
          <p:cNvSpPr txBox="1"/>
          <p:nvPr/>
        </p:nvSpPr>
        <p:spPr>
          <a:xfrm>
            <a:off x="19387764" y="658114"/>
            <a:ext cx="2019301" cy="260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r>
              <a:t>🗣️</a:t>
            </a:r>
          </a:p>
        </p:txBody>
      </p:sp>
      <p:pic>
        <p:nvPicPr>
          <p:cNvPr id="196" name="pasted-movie.png" descr="pasted-movie.png"/>
          <p:cNvPicPr>
            <a:picLocks noChangeAspect="1"/>
          </p:cNvPicPr>
          <p:nvPr/>
        </p:nvPicPr>
        <p:blipFill>
          <a:blip r:embed="rId2"/>
          <a:srcRect b="77552"/>
          <a:stretch/>
        </p:blipFill>
        <p:spPr>
          <a:xfrm>
            <a:off x="16853405" y="10637017"/>
            <a:ext cx="6961018" cy="3078983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Line"/>
          <p:cNvSpPr/>
          <p:nvPr/>
        </p:nvSpPr>
        <p:spPr>
          <a:xfrm>
            <a:off x="20333914" y="3587390"/>
            <a:ext cx="1" cy="1609644"/>
          </a:xfrm>
          <a:prstGeom prst="line">
            <a:avLst/>
          </a:prstGeom>
          <a:ln w="889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8" name="Line"/>
          <p:cNvSpPr/>
          <p:nvPr/>
        </p:nvSpPr>
        <p:spPr>
          <a:xfrm>
            <a:off x="20333914" y="8429649"/>
            <a:ext cx="1" cy="1609644"/>
          </a:xfrm>
          <a:prstGeom prst="line">
            <a:avLst/>
          </a:prstGeom>
          <a:ln w="889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ressing power button thrice will trigger the application…"/>
          <p:cNvSpPr txBox="1">
            <a:spLocks noGrp="1"/>
          </p:cNvSpPr>
          <p:nvPr>
            <p:ph type="body" sz="quarter" idx="1"/>
          </p:nvPr>
        </p:nvSpPr>
        <p:spPr>
          <a:xfrm>
            <a:off x="1219200" y="5740400"/>
            <a:ext cx="8356600" cy="61849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dirty="0"/>
              <a:t>Pressing power button thrice will trigger the application</a:t>
            </a:r>
          </a:p>
          <a:p>
            <a:pPr>
              <a:lnSpc>
                <a:spcPct val="100000"/>
              </a:lnSpc>
            </a:pPr>
            <a:r>
              <a:rPr dirty="0"/>
              <a:t>Comes handy in vulnerable situations</a:t>
            </a:r>
          </a:p>
        </p:txBody>
      </p:sp>
      <p:sp>
        <p:nvSpPr>
          <p:cNvPr id="201" name="TRIGGER BUTTON"/>
          <p:cNvSpPr txBox="1">
            <a:spLocks noGrp="1"/>
          </p:cNvSpPr>
          <p:nvPr>
            <p:ph type="title"/>
          </p:nvPr>
        </p:nvSpPr>
        <p:spPr>
          <a:xfrm>
            <a:off x="1219200" y="2439639"/>
            <a:ext cx="12976500" cy="3068291"/>
          </a:xfrm>
          <a:prstGeom prst="rect">
            <a:avLst/>
          </a:prstGeom>
        </p:spPr>
        <p:txBody>
          <a:bodyPr/>
          <a:lstStyle>
            <a:lvl1pPr>
              <a:defRPr sz="12000" b="1" spc="-119">
                <a:solidFill>
                  <a:schemeClr val="accent5">
                    <a:satOff val="-1391"/>
                    <a:lumOff val="-4973"/>
                  </a:schemeClr>
                </a:solidFill>
                <a:latin typeface="Avenir Next Condensed Regular"/>
                <a:ea typeface="Avenir Next Condensed Regular"/>
                <a:cs typeface="Avenir Next Condensed Regular"/>
                <a:sym typeface="Avenir Next Condensed Regular"/>
              </a:defRPr>
            </a:lvl1pPr>
          </a:lstStyle>
          <a:p>
            <a:r>
              <a:rPr dirty="0"/>
              <a:t>TRIGGER BUTTON</a:t>
            </a:r>
          </a:p>
        </p:txBody>
      </p:sp>
      <p:sp>
        <p:nvSpPr>
          <p:cNvPr id="202" name="FEATURE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FEATURES</a:t>
            </a:r>
          </a:p>
        </p:txBody>
      </p:sp>
      <p:grpSp>
        <p:nvGrpSpPr>
          <p:cNvPr id="205" name="Image Gallery"/>
          <p:cNvGrpSpPr/>
          <p:nvPr/>
        </p:nvGrpSpPr>
        <p:grpSpPr>
          <a:xfrm>
            <a:off x="14582742" y="-853645"/>
            <a:ext cx="17927929" cy="15982091"/>
            <a:chOff x="0" y="0"/>
            <a:chExt cx="17927928" cy="15982089"/>
          </a:xfrm>
        </p:grpSpPr>
        <p:pic>
          <p:nvPicPr>
            <p:cNvPr id="203" name="unnamed.png" descr="unnamed.png"/>
            <p:cNvPicPr>
              <a:picLocks noChangeAspect="1"/>
            </p:cNvPicPr>
            <p:nvPr/>
          </p:nvPicPr>
          <p:blipFill>
            <a:blip r:embed="rId2"/>
            <a:srcRect t="6985" r="44536" b="11747"/>
            <a:stretch/>
          </p:blipFill>
          <p:spPr>
            <a:xfrm>
              <a:off x="1" y="0"/>
              <a:ext cx="9943497" cy="145696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4" name="Caption"/>
            <p:cNvSpPr/>
            <p:nvPr/>
          </p:nvSpPr>
          <p:spPr>
            <a:xfrm>
              <a:off x="0" y="15499488"/>
              <a:ext cx="17927928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2200" b="0">
                  <a:solidFill>
                    <a:srgbClr val="000000"/>
                  </a:solidFill>
                </a:defRPr>
              </a:lvl1pPr>
            </a:lstStyle>
            <a:p>
              <a:r>
                <a:t>Caption</a:t>
              </a:r>
            </a:p>
          </p:txBody>
        </p:sp>
      </p:grpSp>
      <p:sp>
        <p:nvSpPr>
          <p:cNvPr id="206" name="Square"/>
          <p:cNvSpPr/>
          <p:nvPr/>
        </p:nvSpPr>
        <p:spPr>
          <a:xfrm>
            <a:off x="22911705" y="7233154"/>
            <a:ext cx="1270001" cy="1270001"/>
          </a:xfrm>
          <a:prstGeom prst="rect">
            <a:avLst/>
          </a:prstGeom>
          <a:solidFill>
            <a:srgbClr val="84A8D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sz="30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re live location with your friends and family members…"/>
          <p:cNvSpPr txBox="1">
            <a:spLocks noGrp="1"/>
          </p:cNvSpPr>
          <p:nvPr>
            <p:ph type="body" sz="quarter" idx="1"/>
          </p:nvPr>
        </p:nvSpPr>
        <p:spPr>
          <a:xfrm>
            <a:off x="1219200" y="6489700"/>
            <a:ext cx="8356600" cy="61849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dirty="0"/>
              <a:t>Share live location with your friends and family members</a:t>
            </a:r>
          </a:p>
          <a:p>
            <a:pPr>
              <a:lnSpc>
                <a:spcPct val="100000"/>
              </a:lnSpc>
            </a:pPr>
            <a:r>
              <a:rPr dirty="0"/>
              <a:t>Sends live location to nearby Police Stations when app is triggered</a:t>
            </a:r>
          </a:p>
        </p:txBody>
      </p:sp>
      <p:sp>
        <p:nvSpPr>
          <p:cNvPr id="209" name="LIVE LOCATION SHARING"/>
          <p:cNvSpPr txBox="1">
            <a:spLocks noGrp="1"/>
          </p:cNvSpPr>
          <p:nvPr>
            <p:ph type="title"/>
          </p:nvPr>
        </p:nvSpPr>
        <p:spPr>
          <a:xfrm>
            <a:off x="1219200" y="2439639"/>
            <a:ext cx="11037192" cy="4631202"/>
          </a:xfrm>
          <a:prstGeom prst="rect">
            <a:avLst/>
          </a:prstGeom>
        </p:spPr>
        <p:txBody>
          <a:bodyPr/>
          <a:lstStyle>
            <a:lvl1pPr>
              <a:defRPr sz="12000" b="1" spc="-119">
                <a:solidFill>
                  <a:schemeClr val="accent5">
                    <a:satOff val="-1391"/>
                    <a:lumOff val="-4973"/>
                  </a:schemeClr>
                </a:solidFill>
                <a:latin typeface="Avenir Next Condensed Regular"/>
                <a:ea typeface="Avenir Next Condensed Regular"/>
                <a:cs typeface="Avenir Next Condensed Regular"/>
                <a:sym typeface="Avenir Next Condensed Regular"/>
              </a:defRPr>
            </a:lvl1pPr>
          </a:lstStyle>
          <a:p>
            <a:r>
              <a:t>LIVE LOCATION SHARING</a:t>
            </a:r>
          </a:p>
        </p:txBody>
      </p:sp>
      <p:sp>
        <p:nvSpPr>
          <p:cNvPr id="210" name="FEATURE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FEATURES</a:t>
            </a:r>
          </a:p>
        </p:txBody>
      </p:sp>
      <p:pic>
        <p:nvPicPr>
          <p:cNvPr id="211" name="aerial-clean-top-view-of-the-city-map-with-street-and-river-016-vector.jpg" descr="aerial-clean-top-view-of-the-city-map-with-street-and-river-016-vector.jpg"/>
          <p:cNvPicPr>
            <a:picLocks noChangeAspect="1"/>
          </p:cNvPicPr>
          <p:nvPr/>
        </p:nvPicPr>
        <p:blipFill>
          <a:blip r:embed="rId2"/>
          <a:srcRect l="19578" r="6953" b="30358"/>
          <a:stretch/>
        </p:blipFill>
        <p:spPr>
          <a:xfrm rot="16200000">
            <a:off x="13192202" y="2524200"/>
            <a:ext cx="13716001" cy="8667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7627" y="4490743"/>
            <a:ext cx="1839637" cy="183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5_BoldColor_ISO">
  <a:themeElements>
    <a:clrScheme name="25_BoldColor_ISO">
      <a:dk1>
        <a:srgbClr val="53585F"/>
      </a:dk1>
      <a:lt1>
        <a:srgbClr val="00BFF3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200" b="1" i="0" u="none" strike="noStrike" cap="none" spc="0" normalizeH="0" baseline="0">
            <a:ln>
              <a:noFill/>
            </a:ln>
            <a:solidFill>
              <a:srgbClr val="53585F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5_BoldColor_ISO">
  <a:themeElements>
    <a:clrScheme name="25_BoldColor_ISO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200" b="1" i="0" u="none" strike="noStrike" cap="none" spc="0" normalizeH="0" baseline="0">
            <a:ln>
              <a:noFill/>
            </a:ln>
            <a:solidFill>
              <a:srgbClr val="53585F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</Words>
  <Application>Microsoft Office PowerPoint</Application>
  <PresentationFormat>Custom</PresentationFormat>
  <Paragraphs>42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 Narrow</vt:lpstr>
      <vt:lpstr>Bahnschrift Condensed</vt:lpstr>
      <vt:lpstr>Druk Medium</vt:lpstr>
      <vt:lpstr>Helvetica Neue</vt:lpstr>
      <vt:lpstr>MS Reference Sans Serif</vt:lpstr>
      <vt:lpstr>Proxima Nova</vt:lpstr>
      <vt:lpstr>Proxima Nova Extrabold</vt:lpstr>
      <vt:lpstr>Proxima Nova Medium</vt:lpstr>
      <vt:lpstr>Proxima Nova Semibold</vt:lpstr>
      <vt:lpstr>25_BoldColor_ISO</vt:lpstr>
      <vt:lpstr>ACE - WOMEN SAFETY APP</vt:lpstr>
      <vt:lpstr>PowerPoint Presentation</vt:lpstr>
      <vt:lpstr>PowerPoint Presentation</vt:lpstr>
      <vt:lpstr>PowerPoint Presentation</vt:lpstr>
      <vt:lpstr>ACE</vt:lpstr>
      <vt:lpstr>PowerPoint Presentation</vt:lpstr>
      <vt:lpstr>AI Based voice recognition</vt:lpstr>
      <vt:lpstr>TRIGGER BUTTON</vt:lpstr>
      <vt:lpstr>LIVE LOCATION SHARING</vt:lpstr>
      <vt:lpstr>PRE-RECORDED CONVERSATIONS</vt:lpstr>
      <vt:lpstr>PowerPoint Presentation</vt:lpstr>
      <vt:lpstr>PowerPoint Presentation</vt:lpstr>
      <vt:lpstr>PowerPoint Presentation</vt:lpstr>
      <vt:lpstr>Integrating into a hardware device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yash jain</dc:creator>
  <cp:lastModifiedBy>yash jain</cp:lastModifiedBy>
  <cp:revision>1</cp:revision>
  <dcterms:modified xsi:type="dcterms:W3CDTF">2024-09-11T16:57:18Z</dcterms:modified>
</cp:coreProperties>
</file>